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062" r:id="rId2"/>
    <p:sldId id="1057" r:id="rId3"/>
    <p:sldId id="1066" r:id="rId4"/>
    <p:sldId id="1067" r:id="rId5"/>
    <p:sldId id="1104" r:id="rId6"/>
    <p:sldId id="1105" r:id="rId7"/>
    <p:sldId id="1106" r:id="rId8"/>
    <p:sldId id="1107" r:id="rId9"/>
    <p:sldId id="1101" r:id="rId10"/>
    <p:sldId id="1129" r:id="rId11"/>
    <p:sldId id="1120" r:id="rId12"/>
    <p:sldId id="1113" r:id="rId13"/>
    <p:sldId id="1093" r:id="rId14"/>
    <p:sldId id="1121" r:id="rId15"/>
    <p:sldId id="1114" r:id="rId16"/>
    <p:sldId id="1123" r:id="rId17"/>
    <p:sldId id="1124" r:id="rId18"/>
    <p:sldId id="1125" r:id="rId19"/>
    <p:sldId id="1126" r:id="rId20"/>
    <p:sldId id="1119" r:id="rId21"/>
    <p:sldId id="1128" r:id="rId22"/>
    <p:sldId id="1102" r:id="rId23"/>
  </p:sldIdLst>
  <p:sldSz cx="9144000" cy="5143500" type="screen16x9"/>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002060"/>
    <a:srgbClr val="394754"/>
    <a:srgbClr val="ED7D31"/>
    <a:srgbClr val="B01319"/>
    <a:srgbClr val="ACC32B"/>
    <a:srgbClr val="FEB62B"/>
    <a:srgbClr val="ACC3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2" autoAdjust="0"/>
    <p:restoredTop sz="90542" autoAdjust="0"/>
  </p:normalViewPr>
  <p:slideViewPr>
    <p:cSldViewPr>
      <p:cViewPr varScale="1">
        <p:scale>
          <a:sx n="99" d="100"/>
          <a:sy n="99" d="100"/>
        </p:scale>
        <p:origin x="-90" y="-90"/>
      </p:cViewPr>
      <p:guideLst>
        <p:guide orient="horz" pos="1620"/>
        <p:guide orient="horz" pos="2981"/>
        <p:guide orient="horz" pos="1720"/>
        <p:guide pos="385"/>
        <p:guide pos="5375"/>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 d="2"/>
          <a:sy n="1" d="2"/>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111E923-4E13-46CF-98C6-7D06CC3F34DB}" type="datetimeFigureOut">
              <a:rPr lang="zh-CN" altLang="en-US"/>
              <a:pPr>
                <a:defRPr/>
              </a:pPr>
              <a:t>2020/6/23</a:t>
            </a:fld>
            <a:endParaRPr lang="zh-CN" altLang="en-US"/>
          </a:p>
        </p:txBody>
      </p:sp>
      <p:sp>
        <p:nvSpPr>
          <p:cNvPr id="20484" name="幻灯片图像占位符 3"/>
          <p:cNvSpPr>
            <a:spLocks noGrp="1" noRot="1" noChangeAspect="1"/>
          </p:cNvSpPr>
          <p:nvPr>
            <p:ph type="sldImg" idx="2"/>
          </p:nvPr>
        </p:nvSpPr>
        <p:spPr bwMode="auto">
          <a:xfrm>
            <a:off x="381000" y="685800"/>
            <a:ext cx="6096000" cy="3429000"/>
          </a:xfrm>
          <a:prstGeom prst="rect">
            <a:avLst/>
          </a:prstGeom>
          <a:noFill/>
          <a:ln w="12700">
            <a:solidFill>
              <a:srgbClr val="000000"/>
            </a:solidFill>
            <a:miter lim="800000"/>
            <a:headEnd/>
            <a:tailEnd/>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3F7E219-2C62-4A05-8F67-A8B8A5C4740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ln/>
        </p:spPr>
      </p:sp>
      <p:sp>
        <p:nvSpPr>
          <p:cNvPr id="225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2BB1B2-9CD4-4F41-B37C-2582C49A04A0}" type="slidenum">
              <a:rPr lang="zh-CN" altLang="en-US"/>
              <a:pPr fontAlgn="base">
                <a:spcBef>
                  <a:spcPct val="0"/>
                </a:spcBef>
                <a:spcAft>
                  <a:spcPct val="0"/>
                </a:spcAft>
                <a:defRPr/>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a:ln/>
        </p:spPr>
      </p:sp>
      <p:sp>
        <p:nvSpPr>
          <p:cNvPr id="409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379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44BCE6-DCC1-4058-B6F0-C3A6DEC448D5}" type="slidenum">
              <a:rPr lang="zh-CN" altLang="en-US"/>
              <a:pPr fontAlgn="base">
                <a:spcBef>
                  <a:spcPct val="0"/>
                </a:spcBef>
                <a:spcAft>
                  <a:spcPct val="0"/>
                </a:spcAft>
                <a:defRPr/>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379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AFAB3E-482F-442A-9E92-E0242B0D08F0}" type="slidenum">
              <a:rPr lang="zh-CN" altLang="en-US"/>
              <a:pPr fontAlgn="base">
                <a:spcBef>
                  <a:spcPct val="0"/>
                </a:spcBef>
                <a:spcAft>
                  <a:spcPct val="0"/>
                </a:spcAft>
                <a:defRPr/>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a:ln/>
        </p:spPr>
      </p:sp>
      <p:sp>
        <p:nvSpPr>
          <p:cNvPr id="450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B8C8B59-6900-48DF-B34F-8C8C03B9425C}" type="slidenum">
              <a:rPr lang="zh-CN" altLang="en-US" sz="1200">
                <a:latin typeface="+mn-lt"/>
                <a:ea typeface="+mn-ea"/>
              </a:rPr>
              <a:pPr algn="r">
                <a:defRPr/>
              </a:pPr>
              <a:t>12</a:t>
            </a:fld>
            <a:endParaRPr lang="en-US" altLang="zh-CN" sz="1200">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a:ln/>
        </p:spPr>
      </p:sp>
      <p:sp>
        <p:nvSpPr>
          <p:cNvPr id="471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29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DD195-E1DD-4E5D-BC04-375489CEC685}" type="slidenum">
              <a:rPr lang="zh-CN" altLang="en-US"/>
              <a:pPr fontAlgn="base">
                <a:spcBef>
                  <a:spcPct val="0"/>
                </a:spcBef>
                <a:spcAft>
                  <a:spcPct val="0"/>
                </a:spcAft>
                <a:defRPr/>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ln/>
        </p:spPr>
      </p:sp>
      <p:sp>
        <p:nvSpPr>
          <p:cNvPr id="491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D01885-9993-41A2-98BB-F0AE0CF50F4A}" type="slidenum">
              <a:rPr lang="zh-CN" altLang="en-US"/>
              <a:pPr fontAlgn="base">
                <a:spcBef>
                  <a:spcPct val="0"/>
                </a:spcBef>
                <a:spcAft>
                  <a:spcPct val="0"/>
                </a:spcAft>
                <a:defRPr/>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a:ln/>
        </p:spPr>
      </p:sp>
      <p:sp>
        <p:nvSpPr>
          <p:cNvPr id="512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D78A32-4C77-4A9B-87D4-C1F495F14CDB}" type="slidenum">
              <a:rPr lang="zh-CN" altLang="en-US"/>
              <a:pPr fontAlgn="base">
                <a:spcBef>
                  <a:spcPct val="0"/>
                </a:spcBef>
                <a:spcAft>
                  <a:spcPct val="0"/>
                </a:spcAft>
                <a:defRPr/>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a:ln/>
        </p:spPr>
      </p:sp>
      <p:sp>
        <p:nvSpPr>
          <p:cNvPr id="532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307B5-132F-4631-AC63-85577896BBCF}" type="slidenum">
              <a:rPr lang="zh-CN" altLang="en-US"/>
              <a:pPr fontAlgn="base">
                <a:spcBef>
                  <a:spcPct val="0"/>
                </a:spcBef>
                <a:spcAft>
                  <a:spcPct val="0"/>
                </a:spcAft>
                <a:defRPr/>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ln/>
        </p:spPr>
      </p:sp>
      <p:sp>
        <p:nvSpPr>
          <p:cNvPr id="5529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E90936-87CF-4B20-A77F-4C7B61DA0049}" type="slidenum">
              <a:rPr lang="zh-CN" altLang="en-US"/>
              <a:pPr fontAlgn="base">
                <a:spcBef>
                  <a:spcPct val="0"/>
                </a:spcBef>
                <a:spcAft>
                  <a:spcPct val="0"/>
                </a:spcAft>
                <a:defRPr/>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65F4DB-4881-45A7-9944-0038D83BE123}" type="slidenum">
              <a:rPr lang="zh-CN" altLang="en-US"/>
              <a:pPr fontAlgn="base">
                <a:spcBef>
                  <a:spcPct val="0"/>
                </a:spcBef>
                <a:spcAft>
                  <a:spcPct val="0"/>
                </a:spcAft>
                <a:defRPr/>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a:ln/>
        </p:spPr>
      </p:sp>
      <p:sp>
        <p:nvSpPr>
          <p:cNvPr id="5939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270A7-F1DB-49BE-956D-201EC3163A09}" type="slidenum">
              <a:rPr lang="zh-CN" altLang="en-US"/>
              <a:pPr fontAlgn="base">
                <a:spcBef>
                  <a:spcPct val="0"/>
                </a:spcBef>
                <a:spcAft>
                  <a:spcPct val="0"/>
                </a:spcAft>
                <a:defRPr/>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B5D6D-8137-4EA4-B296-7B115F5B474A}" type="slidenum">
              <a:rPr lang="zh-CN" altLang="en-US"/>
              <a:pPr fontAlgn="base">
                <a:spcBef>
                  <a:spcPct val="0"/>
                </a:spcBef>
                <a:spcAft>
                  <a:spcPct val="0"/>
                </a:spcAft>
                <a:defRPr/>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a:ln/>
        </p:spPr>
      </p:sp>
      <p:sp>
        <p:nvSpPr>
          <p:cNvPr id="6144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E344ED2-F9DD-49D9-B565-2C674C7B3287}" type="slidenum">
              <a:rPr lang="zh-CN" altLang="en-US" sz="1200">
                <a:latin typeface="+mn-lt"/>
                <a:ea typeface="+mn-ea"/>
              </a:rPr>
              <a:pPr algn="r">
                <a:defRPr/>
              </a:pPr>
              <a:t>20</a:t>
            </a:fld>
            <a:endParaRPr lang="en-US" altLang="zh-CN" sz="1200">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a:ln/>
        </p:spPr>
      </p:sp>
      <p:sp>
        <p:nvSpPr>
          <p:cNvPr id="6349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885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9231EF-8AD6-4400-A30A-9C0162BC779E}" type="slidenum">
              <a:rPr lang="zh-CN" altLang="en-US"/>
              <a:pPr fontAlgn="base">
                <a:spcBef>
                  <a:spcPct val="0"/>
                </a:spcBef>
                <a:spcAft>
                  <a:spcPct val="0"/>
                </a:spcAft>
                <a:defRPr/>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a:ln/>
        </p:spPr>
      </p:sp>
      <p:sp>
        <p:nvSpPr>
          <p:cNvPr id="655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499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49C28C-40B3-4881-89BC-EAC1630DC244}" type="slidenum">
              <a:rPr lang="zh-CN" altLang="en-US"/>
              <a:pPr fontAlgn="base">
                <a:spcBef>
                  <a:spcPct val="0"/>
                </a:spcBef>
                <a:spcAft>
                  <a:spcPct val="0"/>
                </a:spcAft>
                <a:defRPr/>
              </a:pPr>
              <a:t>22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2744D4-78D0-4185-A4A2-F8049E1C0F1E}" type="slidenum">
              <a:rPr lang="zh-CN" altLang="en-US"/>
              <a:pPr fontAlgn="base">
                <a:spcBef>
                  <a:spcPct val="0"/>
                </a:spcBef>
                <a:spcAft>
                  <a:spcPct val="0"/>
                </a:spcAft>
                <a:defRPr/>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9E500A-B2D6-43F0-8530-2133BE9D6213}" type="slidenum">
              <a:rPr lang="zh-CN" altLang="en-US"/>
              <a:pPr fontAlgn="base">
                <a:spcBef>
                  <a:spcPct val="0"/>
                </a:spcBef>
                <a:spcAft>
                  <a:spcPct val="0"/>
                </a:spcAft>
                <a:defRPr/>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62FF6D1-EB38-4CD3-83BD-D355542864B3}" type="slidenum">
              <a:rPr lang="zh-CN" altLang="en-US" sz="1200">
                <a:latin typeface="+mn-lt"/>
                <a:ea typeface="+mn-ea"/>
              </a:rPr>
              <a:pPr algn="r">
                <a:defRPr/>
              </a:pPr>
              <a:t>5</a:t>
            </a:fld>
            <a:endParaRPr lang="en-US" altLang="zh-CN"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E073898-088C-4F8A-96A3-D5125456AEE1}" type="slidenum">
              <a:rPr lang="zh-CN" altLang="en-US" sz="1200">
                <a:latin typeface="+mn-lt"/>
                <a:ea typeface="+mn-ea"/>
              </a:rPr>
              <a:pPr algn="r">
                <a:defRPr/>
              </a:pPr>
              <a:t>6</a:t>
            </a:fld>
            <a:endParaRPr lang="en-US" altLang="zh-CN"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1"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5E291D5-B4AE-475F-B360-7279DFD1083B}" type="slidenum">
              <a:rPr lang="zh-CN" altLang="en-US" sz="1200">
                <a:latin typeface="+mn-lt"/>
                <a:ea typeface="+mn-ea"/>
              </a:rPr>
              <a:pPr algn="r">
                <a:defRPr/>
              </a:pPr>
              <a:t>7</a:t>
            </a:fld>
            <a:endParaRPr lang="en-US" altLang="zh-CN"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4962600-2C19-464E-85EF-82183D9C4A97}" type="slidenum">
              <a:rPr lang="zh-CN" altLang="en-US" sz="1200">
                <a:latin typeface="+mn-lt"/>
                <a:ea typeface="+mn-ea"/>
              </a:rPr>
              <a:pPr algn="r">
                <a:defRPr/>
              </a:pPr>
              <a:t>8</a:t>
            </a:fld>
            <a:endParaRPr lang="en-US" altLang="zh-CN" sz="1200">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969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2EAED8-C7E5-466F-B5F8-CC0D806629CB}" type="slidenum">
              <a:rPr lang="zh-CN" altLang="en-US"/>
              <a:pPr fontAlgn="base">
                <a:spcBef>
                  <a:spcPct val="0"/>
                </a:spcBef>
                <a:spcAft>
                  <a:spcPct val="0"/>
                </a:spcAft>
                <a:defRPr/>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和内容">
    <p:bg>
      <p:bgPr>
        <a:gradFill rotWithShape="1">
          <a:gsLst>
            <a:gs pos="0">
              <a:srgbClr val="D7D9E1"/>
            </a:gs>
            <a:gs pos="25999">
              <a:srgbClr val="EBECF0"/>
            </a:gs>
            <a:gs pos="100000">
              <a:srgbClr val="F2F2F2"/>
            </a:gs>
          </a:gsLst>
          <a:lin ang="5400000" scaled="1"/>
        </a:gradFill>
        <a:effectLst/>
      </p:bgPr>
    </p:bg>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7937500" y="4732338"/>
            <a:ext cx="225425" cy="220662"/>
            <a:chOff x="4328868" y="5502988"/>
            <a:chExt cx="500307" cy="493774"/>
          </a:xfrm>
        </p:grpSpPr>
        <p:sp>
          <p:nvSpPr>
            <p:cNvPr id="3" name="Freeform 7">
              <a:hlinkClick r:id="" action="ppaction://hlinkshowjump?jump=previousslide"/>
            </p:cNvPr>
            <p:cNvSpPr/>
            <p:nvPr userDrawn="1"/>
          </p:nvSpPr>
          <p:spPr bwMode="auto">
            <a:xfrm>
              <a:off x="4519126" y="5648633"/>
              <a:ext cx="119792"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grpSp>
        <p:nvGrpSpPr>
          <p:cNvPr id="5" name="Group 9"/>
          <p:cNvGrpSpPr>
            <a:grpSpLocks/>
          </p:cNvGrpSpPr>
          <p:nvPr userDrawn="1"/>
        </p:nvGrpSpPr>
        <p:grpSpPr bwMode="auto">
          <a:xfrm flipH="1">
            <a:off x="8524875" y="4732338"/>
            <a:ext cx="223838" cy="220662"/>
            <a:chOff x="4328868" y="5502988"/>
            <a:chExt cx="500307" cy="493774"/>
          </a:xfrm>
        </p:grpSpPr>
        <p:sp>
          <p:nvSpPr>
            <p:cNvPr id="6" name="Freeform 10">
              <a:hlinkClick r:id="" action="ppaction://hlinkshowjump?jump=nextslide"/>
            </p:cNvPr>
            <p:cNvSpPr/>
            <p:nvPr userDrawn="1"/>
          </p:nvSpPr>
          <p:spPr bwMode="auto">
            <a:xfrm>
              <a:off x="4520475" y="5648633"/>
              <a:ext cx="117094"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cxnSp>
        <p:nvCxnSpPr>
          <p:cNvPr id="8" name="Straight Connector 3"/>
          <p:cNvCxnSpPr/>
          <p:nvPr userDrawn="1"/>
        </p:nvCxnSpPr>
        <p:spPr>
          <a:xfrm>
            <a:off x="8143875"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原创设计师QQ598969553                 _2"/>
          <p:cNvCxnSpPr/>
          <p:nvPr userDrawn="1"/>
        </p:nvCxnSpPr>
        <p:spPr>
          <a:xfrm>
            <a:off x="530225" y="395288"/>
            <a:ext cx="28178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原创设计师QQ598969553                 _3"/>
          <p:cNvCxnSpPr/>
          <p:nvPr userDrawn="1"/>
        </p:nvCxnSpPr>
        <p:spPr>
          <a:xfrm>
            <a:off x="5867400" y="395288"/>
            <a:ext cx="271938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bg>
      <p:bgPr>
        <a:gradFill rotWithShape="1">
          <a:gsLst>
            <a:gs pos="0">
              <a:srgbClr val="D7D9E1"/>
            </a:gs>
            <a:gs pos="25999">
              <a:srgbClr val="EBECF0"/>
            </a:gs>
            <a:gs pos="100000">
              <a:srgbClr val="F2F2F2"/>
            </a:gs>
          </a:gsLst>
          <a:lin ang="5400000" scaled="1"/>
        </a:gradFill>
        <a:effectLst/>
      </p:bgPr>
    </p:bg>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7937500" y="4732338"/>
            <a:ext cx="225425" cy="220662"/>
            <a:chOff x="4328868" y="5502988"/>
            <a:chExt cx="500307" cy="493774"/>
          </a:xfrm>
        </p:grpSpPr>
        <p:sp>
          <p:nvSpPr>
            <p:cNvPr id="3" name="Freeform 7">
              <a:hlinkClick r:id="" action="ppaction://hlinkshowjump?jump=previousslide"/>
            </p:cNvPr>
            <p:cNvSpPr/>
            <p:nvPr userDrawn="1"/>
          </p:nvSpPr>
          <p:spPr bwMode="auto">
            <a:xfrm>
              <a:off x="4519126" y="5648633"/>
              <a:ext cx="119792"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grpSp>
        <p:nvGrpSpPr>
          <p:cNvPr id="5" name="Group 9"/>
          <p:cNvGrpSpPr>
            <a:grpSpLocks/>
          </p:cNvGrpSpPr>
          <p:nvPr userDrawn="1"/>
        </p:nvGrpSpPr>
        <p:grpSpPr bwMode="auto">
          <a:xfrm flipH="1">
            <a:off x="8524875" y="4732338"/>
            <a:ext cx="223838" cy="220662"/>
            <a:chOff x="4328868" y="5502988"/>
            <a:chExt cx="500307" cy="493774"/>
          </a:xfrm>
        </p:grpSpPr>
        <p:sp>
          <p:nvSpPr>
            <p:cNvPr id="6" name="Freeform 10">
              <a:hlinkClick r:id="" action="ppaction://hlinkshowjump?jump=nextslide"/>
            </p:cNvPr>
            <p:cNvSpPr/>
            <p:nvPr userDrawn="1"/>
          </p:nvSpPr>
          <p:spPr bwMode="auto">
            <a:xfrm>
              <a:off x="4520475" y="5648633"/>
              <a:ext cx="117094"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cxnSp>
        <p:nvCxnSpPr>
          <p:cNvPr id="8" name="Straight Connector 3"/>
          <p:cNvCxnSpPr/>
          <p:nvPr userDrawn="1"/>
        </p:nvCxnSpPr>
        <p:spPr>
          <a:xfrm>
            <a:off x="8143875"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原创设计师QQ598969553                 _2"/>
          <p:cNvCxnSpPr/>
          <p:nvPr userDrawn="1"/>
        </p:nvCxnSpPr>
        <p:spPr>
          <a:xfrm>
            <a:off x="530225" y="395288"/>
            <a:ext cx="28178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原创设计师QQ598969553                 _3"/>
          <p:cNvCxnSpPr/>
          <p:nvPr userDrawn="1"/>
        </p:nvCxnSpPr>
        <p:spPr>
          <a:xfrm>
            <a:off x="5867400" y="395288"/>
            <a:ext cx="271938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和内容">
    <p:bg>
      <p:bgPr>
        <a:gradFill rotWithShape="1">
          <a:gsLst>
            <a:gs pos="0">
              <a:srgbClr val="D7D9E1"/>
            </a:gs>
            <a:gs pos="25999">
              <a:srgbClr val="EBECF0"/>
            </a:gs>
            <a:gs pos="100000">
              <a:srgbClr val="F2F2F2"/>
            </a:gs>
          </a:gsLst>
          <a:lin ang="5400000" scaled="1"/>
        </a:gradFill>
        <a:effectLst/>
      </p:bgPr>
    </p:bg>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7937500" y="4732338"/>
            <a:ext cx="225425" cy="220662"/>
            <a:chOff x="4328868" y="5502988"/>
            <a:chExt cx="500307" cy="493774"/>
          </a:xfrm>
        </p:grpSpPr>
        <p:sp>
          <p:nvSpPr>
            <p:cNvPr id="3" name="Freeform 7">
              <a:hlinkClick r:id="" action="ppaction://hlinkshowjump?jump=previousslide"/>
            </p:cNvPr>
            <p:cNvSpPr/>
            <p:nvPr userDrawn="1"/>
          </p:nvSpPr>
          <p:spPr bwMode="auto">
            <a:xfrm>
              <a:off x="4519126" y="5648633"/>
              <a:ext cx="119792"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grpSp>
        <p:nvGrpSpPr>
          <p:cNvPr id="5" name="Group 9"/>
          <p:cNvGrpSpPr>
            <a:grpSpLocks/>
          </p:cNvGrpSpPr>
          <p:nvPr userDrawn="1"/>
        </p:nvGrpSpPr>
        <p:grpSpPr bwMode="auto">
          <a:xfrm flipH="1">
            <a:off x="8524875" y="4732338"/>
            <a:ext cx="223838" cy="220662"/>
            <a:chOff x="4328868" y="5502988"/>
            <a:chExt cx="500307" cy="493774"/>
          </a:xfrm>
        </p:grpSpPr>
        <p:sp>
          <p:nvSpPr>
            <p:cNvPr id="6" name="Freeform 10">
              <a:hlinkClick r:id="" action="ppaction://hlinkshowjump?jump=nextslide"/>
            </p:cNvPr>
            <p:cNvSpPr/>
            <p:nvPr userDrawn="1"/>
          </p:nvSpPr>
          <p:spPr bwMode="auto">
            <a:xfrm>
              <a:off x="4520475" y="5648633"/>
              <a:ext cx="117094"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cxnSp>
        <p:nvCxnSpPr>
          <p:cNvPr id="8" name="Straight Connector 3"/>
          <p:cNvCxnSpPr/>
          <p:nvPr userDrawn="1"/>
        </p:nvCxnSpPr>
        <p:spPr>
          <a:xfrm>
            <a:off x="8143875"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原创设计师QQ598969553                 _2"/>
          <p:cNvCxnSpPr/>
          <p:nvPr userDrawn="1"/>
        </p:nvCxnSpPr>
        <p:spPr>
          <a:xfrm>
            <a:off x="530225" y="395288"/>
            <a:ext cx="28178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原创设计师QQ598969553                 _3"/>
          <p:cNvCxnSpPr/>
          <p:nvPr userDrawn="1"/>
        </p:nvCxnSpPr>
        <p:spPr>
          <a:xfrm>
            <a:off x="5867400" y="395288"/>
            <a:ext cx="271938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bg>
      <p:bgPr>
        <a:gradFill rotWithShape="1">
          <a:gsLst>
            <a:gs pos="0">
              <a:srgbClr val="D7D9E1"/>
            </a:gs>
            <a:gs pos="25999">
              <a:srgbClr val="EBECF0"/>
            </a:gs>
            <a:gs pos="100000">
              <a:srgbClr val="F2F2F2"/>
            </a:gs>
          </a:gsLst>
          <a:lin ang="5400000" scaled="1"/>
        </a:gradFill>
        <a:effectLst/>
      </p:bgPr>
    </p:bg>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7937500" y="4732338"/>
            <a:ext cx="225425" cy="220662"/>
            <a:chOff x="4328868" y="5502988"/>
            <a:chExt cx="500307" cy="493774"/>
          </a:xfrm>
        </p:grpSpPr>
        <p:sp>
          <p:nvSpPr>
            <p:cNvPr id="3" name="Freeform 7">
              <a:hlinkClick r:id="" action="ppaction://hlinkshowjump?jump=previousslide"/>
            </p:cNvPr>
            <p:cNvSpPr/>
            <p:nvPr userDrawn="1"/>
          </p:nvSpPr>
          <p:spPr bwMode="auto">
            <a:xfrm>
              <a:off x="4519126" y="5648633"/>
              <a:ext cx="119792"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grpSp>
        <p:nvGrpSpPr>
          <p:cNvPr id="5" name="Group 9"/>
          <p:cNvGrpSpPr>
            <a:grpSpLocks/>
          </p:cNvGrpSpPr>
          <p:nvPr userDrawn="1"/>
        </p:nvGrpSpPr>
        <p:grpSpPr bwMode="auto">
          <a:xfrm flipH="1">
            <a:off x="8524875" y="4732338"/>
            <a:ext cx="223838" cy="220662"/>
            <a:chOff x="4328868" y="5502988"/>
            <a:chExt cx="500307" cy="493774"/>
          </a:xfrm>
        </p:grpSpPr>
        <p:sp>
          <p:nvSpPr>
            <p:cNvPr id="6" name="Freeform 10">
              <a:hlinkClick r:id="" action="ppaction://hlinkshowjump?jump=nextslide"/>
            </p:cNvPr>
            <p:cNvSpPr/>
            <p:nvPr userDrawn="1"/>
          </p:nvSpPr>
          <p:spPr bwMode="auto">
            <a:xfrm>
              <a:off x="4520475" y="5648633"/>
              <a:ext cx="117094"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cxnSp>
        <p:nvCxnSpPr>
          <p:cNvPr id="8" name="Straight Connector 3"/>
          <p:cNvCxnSpPr/>
          <p:nvPr userDrawn="1"/>
        </p:nvCxnSpPr>
        <p:spPr>
          <a:xfrm>
            <a:off x="8143875"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原创设计师QQ598969553                 _2"/>
          <p:cNvCxnSpPr/>
          <p:nvPr userDrawn="1"/>
        </p:nvCxnSpPr>
        <p:spPr>
          <a:xfrm>
            <a:off x="530225" y="395288"/>
            <a:ext cx="28178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原创设计师QQ598969553                 _3"/>
          <p:cNvCxnSpPr/>
          <p:nvPr userDrawn="1"/>
        </p:nvCxnSpPr>
        <p:spPr>
          <a:xfrm>
            <a:off x="5867400" y="395288"/>
            <a:ext cx="271938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标题和内容">
    <p:bg>
      <p:bgPr>
        <a:gradFill rotWithShape="1">
          <a:gsLst>
            <a:gs pos="0">
              <a:srgbClr val="D7D9E1"/>
            </a:gs>
            <a:gs pos="25999">
              <a:srgbClr val="EBECF0"/>
            </a:gs>
            <a:gs pos="100000">
              <a:srgbClr val="F2F2F2"/>
            </a:gs>
          </a:gsLst>
          <a:lin ang="5400000" scaled="1"/>
        </a:gradFill>
        <a:effectLst/>
      </p:bgPr>
    </p:bg>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7937500" y="4732338"/>
            <a:ext cx="225425" cy="220662"/>
            <a:chOff x="4328868" y="5502988"/>
            <a:chExt cx="500307" cy="493774"/>
          </a:xfrm>
        </p:grpSpPr>
        <p:sp>
          <p:nvSpPr>
            <p:cNvPr id="3" name="Freeform 7">
              <a:hlinkClick r:id="" action="ppaction://hlinkshowjump?jump=previousslide"/>
            </p:cNvPr>
            <p:cNvSpPr/>
            <p:nvPr userDrawn="1"/>
          </p:nvSpPr>
          <p:spPr bwMode="auto">
            <a:xfrm>
              <a:off x="4519126" y="5648633"/>
              <a:ext cx="119792"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grpSp>
        <p:nvGrpSpPr>
          <p:cNvPr id="5" name="Group 9"/>
          <p:cNvGrpSpPr>
            <a:grpSpLocks/>
          </p:cNvGrpSpPr>
          <p:nvPr userDrawn="1"/>
        </p:nvGrpSpPr>
        <p:grpSpPr bwMode="auto">
          <a:xfrm flipH="1">
            <a:off x="8524875" y="4732338"/>
            <a:ext cx="223838" cy="220662"/>
            <a:chOff x="4328868" y="5502988"/>
            <a:chExt cx="500307" cy="493774"/>
          </a:xfrm>
        </p:grpSpPr>
        <p:sp>
          <p:nvSpPr>
            <p:cNvPr id="6" name="Freeform 10">
              <a:hlinkClick r:id="" action="ppaction://hlinkshowjump?jump=nextslide"/>
            </p:cNvPr>
            <p:cNvSpPr/>
            <p:nvPr userDrawn="1"/>
          </p:nvSpPr>
          <p:spPr bwMode="auto">
            <a:xfrm>
              <a:off x="4520475" y="5648633"/>
              <a:ext cx="117094"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cxnSp>
        <p:nvCxnSpPr>
          <p:cNvPr id="8" name="Straight Connector 3"/>
          <p:cNvCxnSpPr/>
          <p:nvPr userDrawn="1"/>
        </p:nvCxnSpPr>
        <p:spPr>
          <a:xfrm>
            <a:off x="8143875"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原创设计师QQ598969553                 _2"/>
          <p:cNvCxnSpPr/>
          <p:nvPr userDrawn="1"/>
        </p:nvCxnSpPr>
        <p:spPr>
          <a:xfrm>
            <a:off x="530225" y="395288"/>
            <a:ext cx="28178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原创设计师QQ598969553                 _3"/>
          <p:cNvCxnSpPr/>
          <p:nvPr userDrawn="1"/>
        </p:nvCxnSpPr>
        <p:spPr>
          <a:xfrm>
            <a:off x="5867400" y="395288"/>
            <a:ext cx="271938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标题和内容">
    <p:bg>
      <p:bgPr>
        <a:gradFill rotWithShape="1">
          <a:gsLst>
            <a:gs pos="0">
              <a:srgbClr val="D7D9E1"/>
            </a:gs>
            <a:gs pos="25999">
              <a:srgbClr val="EBECF0"/>
            </a:gs>
            <a:gs pos="100000">
              <a:srgbClr val="F2F2F2"/>
            </a:gs>
          </a:gsLst>
          <a:lin ang="5400000" scaled="1"/>
        </a:gradFill>
        <a:effectLst/>
      </p:bgPr>
    </p:bg>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7937500" y="4732338"/>
            <a:ext cx="225425" cy="220662"/>
            <a:chOff x="4328868" y="5502988"/>
            <a:chExt cx="500307" cy="493774"/>
          </a:xfrm>
        </p:grpSpPr>
        <p:sp>
          <p:nvSpPr>
            <p:cNvPr id="3" name="Freeform 7">
              <a:hlinkClick r:id="" action="ppaction://hlinkshowjump?jump=previousslide"/>
            </p:cNvPr>
            <p:cNvSpPr/>
            <p:nvPr userDrawn="1"/>
          </p:nvSpPr>
          <p:spPr bwMode="auto">
            <a:xfrm>
              <a:off x="4519126" y="5648633"/>
              <a:ext cx="119792"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grpSp>
        <p:nvGrpSpPr>
          <p:cNvPr id="5" name="Group 9"/>
          <p:cNvGrpSpPr>
            <a:grpSpLocks/>
          </p:cNvGrpSpPr>
          <p:nvPr userDrawn="1"/>
        </p:nvGrpSpPr>
        <p:grpSpPr bwMode="auto">
          <a:xfrm flipH="1">
            <a:off x="8524875" y="4732338"/>
            <a:ext cx="223838" cy="220662"/>
            <a:chOff x="4328868" y="5502988"/>
            <a:chExt cx="500307" cy="493774"/>
          </a:xfrm>
        </p:grpSpPr>
        <p:sp>
          <p:nvSpPr>
            <p:cNvPr id="6" name="Freeform 10">
              <a:hlinkClick r:id="" action="ppaction://hlinkshowjump?jump=nextslide"/>
            </p:cNvPr>
            <p:cNvSpPr/>
            <p:nvPr userDrawn="1"/>
          </p:nvSpPr>
          <p:spPr bwMode="auto">
            <a:xfrm>
              <a:off x="4520475" y="5648633"/>
              <a:ext cx="117094"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cxnSp>
        <p:nvCxnSpPr>
          <p:cNvPr id="8" name="Straight Connector 3"/>
          <p:cNvCxnSpPr/>
          <p:nvPr userDrawn="1"/>
        </p:nvCxnSpPr>
        <p:spPr>
          <a:xfrm>
            <a:off x="8143875"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原创设计师QQ598969553                 _2"/>
          <p:cNvCxnSpPr/>
          <p:nvPr userDrawn="1"/>
        </p:nvCxnSpPr>
        <p:spPr>
          <a:xfrm>
            <a:off x="530225" y="395288"/>
            <a:ext cx="28178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原创设计师QQ598969553                 _3"/>
          <p:cNvCxnSpPr/>
          <p:nvPr userDrawn="1"/>
        </p:nvCxnSpPr>
        <p:spPr>
          <a:xfrm>
            <a:off x="5867400" y="395288"/>
            <a:ext cx="271938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标题和内容">
    <p:bg>
      <p:bgPr>
        <a:gradFill rotWithShape="1">
          <a:gsLst>
            <a:gs pos="0">
              <a:srgbClr val="D7D9E1"/>
            </a:gs>
            <a:gs pos="25999">
              <a:srgbClr val="EBECF0"/>
            </a:gs>
            <a:gs pos="100000">
              <a:srgbClr val="F2F2F2"/>
            </a:gs>
          </a:gsLst>
          <a:lin ang="5400000" scaled="1"/>
        </a:gradFill>
        <a:effectLst/>
      </p:bgPr>
    </p:bg>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7937500" y="4732338"/>
            <a:ext cx="225425" cy="220662"/>
            <a:chOff x="4328868" y="5502988"/>
            <a:chExt cx="500307" cy="493774"/>
          </a:xfrm>
        </p:grpSpPr>
        <p:sp>
          <p:nvSpPr>
            <p:cNvPr id="3" name="Freeform 7">
              <a:hlinkClick r:id="" action="ppaction://hlinkshowjump?jump=previousslide"/>
            </p:cNvPr>
            <p:cNvSpPr/>
            <p:nvPr userDrawn="1"/>
          </p:nvSpPr>
          <p:spPr bwMode="auto">
            <a:xfrm>
              <a:off x="4519126" y="5648633"/>
              <a:ext cx="119792"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4"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grpSp>
        <p:nvGrpSpPr>
          <p:cNvPr id="5" name="Group 9"/>
          <p:cNvGrpSpPr>
            <a:grpSpLocks/>
          </p:cNvGrpSpPr>
          <p:nvPr userDrawn="1"/>
        </p:nvGrpSpPr>
        <p:grpSpPr bwMode="auto">
          <a:xfrm flipH="1">
            <a:off x="8524875" y="4732338"/>
            <a:ext cx="223838" cy="220662"/>
            <a:chOff x="4328868" y="5502988"/>
            <a:chExt cx="500307" cy="493774"/>
          </a:xfrm>
        </p:grpSpPr>
        <p:sp>
          <p:nvSpPr>
            <p:cNvPr id="6" name="Freeform 10">
              <a:hlinkClick r:id="" action="ppaction://hlinkshowjump?jump=nextslide"/>
            </p:cNvPr>
            <p:cNvSpPr/>
            <p:nvPr userDrawn="1"/>
          </p:nvSpPr>
          <p:spPr bwMode="auto">
            <a:xfrm>
              <a:off x="4520475" y="5648633"/>
              <a:ext cx="117094"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sp>
          <p:nvSpPr>
            <p:cNvPr id="7"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id-ID">
                <a:latin typeface="+mn-lt"/>
                <a:ea typeface="+mn-ea"/>
              </a:endParaRPr>
            </a:p>
          </p:txBody>
        </p:sp>
      </p:grpSp>
      <p:cxnSp>
        <p:nvCxnSpPr>
          <p:cNvPr id="8" name="Straight Connector 3"/>
          <p:cNvCxnSpPr/>
          <p:nvPr userDrawn="1"/>
        </p:nvCxnSpPr>
        <p:spPr>
          <a:xfrm>
            <a:off x="8143875"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原创设计师QQ598969553                 _2"/>
          <p:cNvCxnSpPr/>
          <p:nvPr userDrawn="1"/>
        </p:nvCxnSpPr>
        <p:spPr>
          <a:xfrm>
            <a:off x="530225" y="395288"/>
            <a:ext cx="281781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原创设计师QQ598969553                 _3"/>
          <p:cNvCxnSpPr/>
          <p:nvPr userDrawn="1"/>
        </p:nvCxnSpPr>
        <p:spPr>
          <a:xfrm>
            <a:off x="5867400" y="395288"/>
            <a:ext cx="271938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两栏内容">
    <p:bg>
      <p:bgPr>
        <a:gradFill rotWithShape="1">
          <a:gsLst>
            <a:gs pos="0">
              <a:srgbClr val="DCDCDC"/>
            </a:gs>
            <a:gs pos="100000">
              <a:srgbClr val="F1F1F1"/>
            </a:gs>
          </a:gsLst>
          <a:lin ang="0" scaled="1"/>
        </a:gradFill>
        <a:effectLst/>
      </p:bgPr>
    </p:bg>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3"/>
          <p:cNvGrpSpPr>
            <a:grpSpLocks/>
          </p:cNvGrpSpPr>
          <p:nvPr userDrawn="1"/>
        </p:nvGrpSpPr>
        <p:grpSpPr bwMode="auto">
          <a:xfrm>
            <a:off x="258763" y="0"/>
            <a:ext cx="533400" cy="604838"/>
            <a:chOff x="8250970" y="-18254"/>
            <a:chExt cx="671703" cy="762000"/>
          </a:xfrm>
        </p:grpSpPr>
        <p:sp>
          <p:nvSpPr>
            <p:cNvPr id="3" name="AutoShape 7"/>
            <p:cNvSpPr>
              <a:spLocks noChangeArrowheads="1"/>
            </p:cNvSpPr>
            <p:nvPr/>
          </p:nvSpPr>
          <p:spPr bwMode="auto">
            <a:xfrm rot="5400000">
              <a:off x="820582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anchor="ctr"/>
            <a:lstStyle/>
            <a:p>
              <a:pPr algn="ctr" defTabSz="685800">
                <a:defRPr/>
              </a:pPr>
              <a:endParaRPr lang="zh-CN" altLang="zh-CN" sz="1350">
                <a:latin typeface="Arial" panose="020B0604020202020204" pitchFamily="34" charset="0"/>
                <a:ea typeface="宋体" pitchFamily="2" charset="-122"/>
                <a:cs typeface="宋体" pitchFamily="2" charset="-122"/>
              </a:endParaRPr>
            </a:p>
          </p:txBody>
        </p:sp>
        <p:grpSp>
          <p:nvGrpSpPr>
            <p:cNvPr id="4" name="组合 5"/>
            <p:cNvGrpSpPr>
              <a:grpSpLocks/>
            </p:cNvGrpSpPr>
            <p:nvPr/>
          </p:nvGrpSpPr>
          <p:grpSpPr bwMode="auto">
            <a:xfrm>
              <a:off x="8250970" y="133746"/>
              <a:ext cx="671703" cy="494000"/>
              <a:chOff x="219147" y="184722"/>
              <a:chExt cx="671703" cy="494000"/>
            </a:xfrm>
          </p:grpSpPr>
          <p:sp>
            <p:nvSpPr>
              <p:cNvPr id="5" name="矩形 6"/>
              <p:cNvSpPr/>
              <p:nvPr/>
            </p:nvSpPr>
            <p:spPr>
              <a:xfrm>
                <a:off x="219147" y="184722"/>
                <a:ext cx="671703" cy="378000"/>
              </a:xfrm>
              <a:prstGeom prst="rect">
                <a:avLst/>
              </a:prstGeom>
            </p:spPr>
            <p:txBody>
              <a:bodyPr wrap="none">
                <a:spAutoFit/>
              </a:bodyPr>
              <a:lstStyle/>
              <a:p>
                <a:pPr algn="ctr" fontAlgn="auto">
                  <a:spcBef>
                    <a:spcPts val="0"/>
                  </a:spcBef>
                  <a:spcAft>
                    <a:spcPts val="0"/>
                  </a:spcAft>
                  <a:defRPr/>
                </a:pPr>
                <a:r>
                  <a:rPr lang="en-US" altLang="zh-CN" sz="1350">
                    <a:solidFill>
                      <a:schemeClr val="tx2"/>
                    </a:solidFill>
                    <a:latin typeface="Impact" pitchFamily="34" charset="0"/>
                    <a:ea typeface="+mn-ea"/>
                  </a:rPr>
                  <a:t>LOGO</a:t>
                </a:r>
                <a:endParaRPr lang="zh-CN" altLang="en-US" sz="1350">
                  <a:solidFill>
                    <a:schemeClr val="tx2"/>
                  </a:solidFill>
                  <a:latin typeface="Impact" pitchFamily="34" charset="0"/>
                  <a:ea typeface="+mn-ea"/>
                </a:endParaRPr>
              </a:p>
            </p:txBody>
          </p:sp>
          <p:sp>
            <p:nvSpPr>
              <p:cNvPr id="6" name="矩形 7"/>
              <p:cNvSpPr/>
              <p:nvPr/>
            </p:nvSpPr>
            <p:spPr>
              <a:xfrm>
                <a:off x="275122" y="460722"/>
                <a:ext cx="559753" cy="218000"/>
              </a:xfrm>
              <a:prstGeom prst="rect">
                <a:avLst/>
              </a:prstGeom>
            </p:spPr>
            <p:txBody>
              <a:bodyPr wrap="none">
                <a:spAutoFit/>
              </a:bodyPr>
              <a:lstStyle/>
              <a:p>
                <a:pPr algn="ctr" fontAlgn="auto">
                  <a:spcBef>
                    <a:spcPts val="0"/>
                  </a:spcBef>
                  <a:spcAft>
                    <a:spcPts val="0"/>
                  </a:spcAft>
                  <a:defRPr/>
                </a:pPr>
                <a:r>
                  <a:rPr lang="en-US" altLang="zh-CN" sz="525">
                    <a:solidFill>
                      <a:schemeClr val="accent1"/>
                    </a:solidFill>
                    <a:latin typeface="Impact" pitchFamily="34" charset="0"/>
                    <a:ea typeface="微软雅黑" pitchFamily="34" charset="-122"/>
                  </a:rPr>
                  <a:t>TEXT HERE</a:t>
                </a:r>
                <a:endParaRPr lang="zh-CN" altLang="en-US" sz="525">
                  <a:solidFill>
                    <a:schemeClr val="accent1"/>
                  </a:solidFill>
                  <a:latin typeface="Impact" pitchFamily="34" charset="0"/>
                  <a:ea typeface="微软雅黑" pitchFamily="34" charset="-122"/>
                </a:endParaRPr>
              </a:p>
            </p:txBody>
          </p:sp>
        </p:grpSp>
      </p:grpSp>
      <p:cxnSp>
        <p:nvCxnSpPr>
          <p:cNvPr id="7" name="直接连接符 8"/>
          <p:cNvCxnSpPr/>
          <p:nvPr userDrawn="1"/>
        </p:nvCxnSpPr>
        <p:spPr>
          <a:xfrm flipH="1">
            <a:off x="809625" y="485775"/>
            <a:ext cx="8001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文本框 9"/>
          <p:cNvSpPr txBox="1"/>
          <p:nvPr userDrawn="1"/>
        </p:nvSpPr>
        <p:spPr>
          <a:xfrm>
            <a:off x="855663" y="161925"/>
            <a:ext cx="1666875" cy="347663"/>
          </a:xfrm>
          <a:prstGeom prst="rect">
            <a:avLst/>
          </a:prstGeom>
          <a:noFill/>
        </p:spPr>
        <p:txBody>
          <a:bodyPr wrap="none">
            <a:spAutoFit/>
          </a:bodyPr>
          <a:lstStyle/>
          <a:p>
            <a:pPr algn="ctr" fontAlgn="auto">
              <a:spcBef>
                <a:spcPts val="0"/>
              </a:spcBef>
              <a:spcAft>
                <a:spcPts val="0"/>
              </a:spcAft>
              <a:defRPr/>
            </a:pPr>
            <a:r>
              <a:rPr lang="zh-CN" altLang="en-US" sz="1650" b="1">
                <a:solidFill>
                  <a:schemeClr val="tx2"/>
                </a:solidFill>
                <a:latin typeface="微软雅黑" panose="020B0503020204020204" pitchFamily="34" charset="-122"/>
                <a:ea typeface="微软雅黑" pitchFamily="34" charset="-122"/>
              </a:rPr>
              <a:t>添加标题暨内容</a:t>
            </a:r>
          </a:p>
        </p:txBody>
      </p:sp>
    </p:spTree>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lvl1pPr fontAlgn="auto">
              <a:spcBef>
                <a:spcPts val="0"/>
              </a:spcBef>
              <a:spcAft>
                <a:spcPts val="0"/>
              </a:spcAft>
              <a:defRPr>
                <a:latin typeface="+mn-lt"/>
                <a:ea typeface="+mn-ea"/>
              </a:defRPr>
            </a:lvl1pPr>
          </a:lstStyle>
          <a:p>
            <a:pPr>
              <a:defRPr/>
            </a:pPr>
            <a:fld id="{4818A6D1-47C2-4170-89CA-D3B224199EAD}" type="datetimeFigureOut">
              <a:rPr lang="zh-CN" altLang="en-US"/>
              <a:pPr>
                <a:defRPr/>
              </a:pPr>
              <a:t>2020/6/23</a:t>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lvl1pPr fontAlgn="auto">
              <a:spcBef>
                <a:spcPts val="0"/>
              </a:spcBef>
              <a:spcAft>
                <a:spcPts val="0"/>
              </a:spcAft>
              <a:defRPr>
                <a:latin typeface="+mn-lt"/>
                <a:ea typeface="+mn-ea"/>
              </a:defRPr>
            </a:lvl1pPr>
          </a:lstStyle>
          <a:p>
            <a:pPr>
              <a:defRPr/>
            </a:pPr>
            <a:fld id="{225AD8A7-9C65-4704-BCA2-2132377C84CC}" type="slidenum">
              <a:rPr lang="zh-CN" altLang="en-US"/>
              <a:pPr>
                <a:defRPr/>
              </a:pPr>
              <a:t>‹#›</a:t>
            </a:fld>
            <a:endParaRPr lang="zh-CN" altLang="en-US"/>
          </a:p>
        </p:txBody>
      </p:sp>
    </p:spTree>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grpSp>
        <p:nvGrpSpPr>
          <p:cNvPr id="3" name="组合 2"/>
          <p:cNvGrpSpPr>
            <a:grpSpLocks/>
          </p:cNvGrpSpPr>
          <p:nvPr userDrawn="1"/>
        </p:nvGrpSpPr>
        <p:grpSpPr bwMode="auto">
          <a:xfrm>
            <a:off x="258763" y="0"/>
            <a:ext cx="533400" cy="604838"/>
            <a:chOff x="8250970" y="-18254"/>
            <a:chExt cx="671703" cy="762000"/>
          </a:xfrm>
        </p:grpSpPr>
        <p:sp>
          <p:nvSpPr>
            <p:cNvPr id="4" name="AutoShape 7"/>
            <p:cNvSpPr>
              <a:spLocks noChangeArrowheads="1"/>
            </p:cNvSpPr>
            <p:nvPr/>
          </p:nvSpPr>
          <p:spPr bwMode="auto">
            <a:xfrm rot="5400000">
              <a:off x="820582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anchor="ctr"/>
            <a:lstStyle/>
            <a:p>
              <a:pPr algn="ctr" defTabSz="685800">
                <a:defRPr/>
              </a:pPr>
              <a:endParaRPr lang="zh-CN" altLang="zh-CN" sz="1350">
                <a:latin typeface="Arial" panose="020B0604020202020204" pitchFamily="34" charset="0"/>
                <a:ea typeface="宋体" pitchFamily="2" charset="-122"/>
                <a:cs typeface="宋体" pitchFamily="2" charset="-122"/>
              </a:endParaRPr>
            </a:p>
          </p:txBody>
        </p:sp>
        <p:grpSp>
          <p:nvGrpSpPr>
            <p:cNvPr id="5" name="组合 4"/>
            <p:cNvGrpSpPr>
              <a:grpSpLocks/>
            </p:cNvGrpSpPr>
            <p:nvPr/>
          </p:nvGrpSpPr>
          <p:grpSpPr bwMode="auto">
            <a:xfrm>
              <a:off x="8250970" y="133746"/>
              <a:ext cx="671703" cy="494000"/>
              <a:chOff x="219147" y="184722"/>
              <a:chExt cx="671703" cy="494000"/>
            </a:xfrm>
          </p:grpSpPr>
          <p:sp>
            <p:nvSpPr>
              <p:cNvPr id="6" name="矩形 5"/>
              <p:cNvSpPr/>
              <p:nvPr/>
            </p:nvSpPr>
            <p:spPr>
              <a:xfrm>
                <a:off x="219147" y="184722"/>
                <a:ext cx="671703" cy="378000"/>
              </a:xfrm>
              <a:prstGeom prst="rect">
                <a:avLst/>
              </a:prstGeom>
            </p:spPr>
            <p:txBody>
              <a:bodyPr wrap="none">
                <a:spAutoFit/>
              </a:bodyPr>
              <a:lstStyle/>
              <a:p>
                <a:pPr algn="ctr" fontAlgn="auto">
                  <a:spcBef>
                    <a:spcPts val="0"/>
                  </a:spcBef>
                  <a:spcAft>
                    <a:spcPts val="0"/>
                  </a:spcAft>
                  <a:defRPr/>
                </a:pPr>
                <a:r>
                  <a:rPr lang="en-US" altLang="zh-CN" sz="1350">
                    <a:solidFill>
                      <a:schemeClr val="tx2"/>
                    </a:solidFill>
                    <a:latin typeface="Impact" pitchFamily="34" charset="0"/>
                    <a:ea typeface="+mn-ea"/>
                  </a:rPr>
                  <a:t>LOGO</a:t>
                </a:r>
                <a:endParaRPr lang="zh-CN" altLang="en-US" sz="1350">
                  <a:solidFill>
                    <a:schemeClr val="tx2"/>
                  </a:solidFill>
                  <a:latin typeface="Impact" pitchFamily="34" charset="0"/>
                  <a:ea typeface="+mn-ea"/>
                </a:endParaRPr>
              </a:p>
            </p:txBody>
          </p:sp>
          <p:sp>
            <p:nvSpPr>
              <p:cNvPr id="7" name="矩形 6"/>
              <p:cNvSpPr/>
              <p:nvPr/>
            </p:nvSpPr>
            <p:spPr>
              <a:xfrm>
                <a:off x="275122" y="460722"/>
                <a:ext cx="559753" cy="218000"/>
              </a:xfrm>
              <a:prstGeom prst="rect">
                <a:avLst/>
              </a:prstGeom>
            </p:spPr>
            <p:txBody>
              <a:bodyPr wrap="none">
                <a:spAutoFit/>
              </a:bodyPr>
              <a:lstStyle/>
              <a:p>
                <a:pPr algn="ctr" fontAlgn="auto">
                  <a:spcBef>
                    <a:spcPts val="0"/>
                  </a:spcBef>
                  <a:spcAft>
                    <a:spcPts val="0"/>
                  </a:spcAft>
                  <a:defRPr/>
                </a:pPr>
                <a:r>
                  <a:rPr lang="en-US" altLang="zh-CN" sz="525">
                    <a:solidFill>
                      <a:schemeClr val="accent1"/>
                    </a:solidFill>
                    <a:latin typeface="Impact" pitchFamily="34" charset="0"/>
                    <a:ea typeface="微软雅黑" pitchFamily="34" charset="-122"/>
                  </a:rPr>
                  <a:t>TEXT HERE</a:t>
                </a:r>
                <a:endParaRPr lang="zh-CN" altLang="en-US" sz="525">
                  <a:solidFill>
                    <a:schemeClr val="accent1"/>
                  </a:solidFill>
                  <a:latin typeface="Impact" pitchFamily="34" charset="0"/>
                  <a:ea typeface="微软雅黑" pitchFamily="34" charset="-122"/>
                </a:endParaRPr>
              </a:p>
            </p:txBody>
          </p:sp>
        </p:grpSp>
      </p:grpSp>
      <p:cxnSp>
        <p:nvCxnSpPr>
          <p:cNvPr id="8" name="直接连接符 8"/>
          <p:cNvCxnSpPr/>
          <p:nvPr userDrawn="1"/>
        </p:nvCxnSpPr>
        <p:spPr>
          <a:xfrm flipH="1">
            <a:off x="809625" y="485775"/>
            <a:ext cx="8001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文本框 16"/>
          <p:cNvSpPr txBox="1"/>
          <p:nvPr userDrawn="1"/>
        </p:nvSpPr>
        <p:spPr>
          <a:xfrm>
            <a:off x="855663" y="161925"/>
            <a:ext cx="1666875" cy="347663"/>
          </a:xfrm>
          <a:prstGeom prst="rect">
            <a:avLst/>
          </a:prstGeom>
          <a:noFill/>
        </p:spPr>
        <p:txBody>
          <a:bodyPr wrap="none">
            <a:spAutoFit/>
          </a:bodyPr>
          <a:lstStyle/>
          <a:p>
            <a:pPr algn="ctr" fontAlgn="auto">
              <a:spcBef>
                <a:spcPts val="0"/>
              </a:spcBef>
              <a:spcAft>
                <a:spcPts val="0"/>
              </a:spcAft>
              <a:defRPr/>
            </a:pPr>
            <a:r>
              <a:rPr lang="zh-CN" altLang="en-US" sz="1650" b="1">
                <a:solidFill>
                  <a:schemeClr val="tx2"/>
                </a:solidFill>
                <a:latin typeface="微软雅黑" panose="020B0503020204020204" pitchFamily="34" charset="-122"/>
                <a:ea typeface="微软雅黑" pitchFamily="34" charset="-122"/>
              </a:rPr>
              <a:t>添加标题暨内容</a:t>
            </a:r>
          </a:p>
        </p:txBody>
      </p:sp>
    </p:spTree>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611188" y="725488"/>
            <a:ext cx="7921625" cy="46037"/>
            <a:chOff x="3060700" y="4724400"/>
            <a:chExt cx="5955507" cy="31432"/>
          </a:xfrm>
        </p:grpSpPr>
        <p:cxnSp>
          <p:nvCxnSpPr>
            <p:cNvPr id="3" name="直接连接符 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Text Box 18"/>
          <p:cNvSpPr txBox="1">
            <a:spLocks noChangeArrowheads="1"/>
          </p:cNvSpPr>
          <p:nvPr userDrawn="1"/>
        </p:nvSpPr>
        <p:spPr bwMode="gray">
          <a:xfrm>
            <a:off x="3635375" y="339725"/>
            <a:ext cx="1873250" cy="3698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fontAlgn="auto">
              <a:spcBef>
                <a:spcPts val="0"/>
              </a:spcBef>
              <a:spcAft>
                <a:spcPts val="0"/>
              </a:spcAft>
              <a:defRPr/>
            </a:pPr>
            <a:r>
              <a:rPr lang="zh-CN" altLang="en-US" b="1">
                <a:solidFill>
                  <a:schemeClr val="tx2"/>
                </a:solidFill>
                <a:latin typeface="微软雅黑" panose="020B0503020204020204" pitchFamily="34" charset="-122"/>
                <a:ea typeface="微软雅黑" pitchFamily="34" charset="-122"/>
              </a:rPr>
              <a:t>添加标题内容</a:t>
            </a:r>
          </a:p>
        </p:txBody>
      </p:sp>
    </p:spTree>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66" r:id="rId18"/>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cs typeface="Arial" charset="0"/>
        </a:defRPr>
      </a:lvl2pPr>
      <a:lvl3pPr algn="ctr" rtl="0" eaLnBrk="0" fontAlgn="base" hangingPunct="0">
        <a:spcBef>
          <a:spcPct val="0"/>
        </a:spcBef>
        <a:spcAft>
          <a:spcPct val="0"/>
        </a:spcAft>
        <a:defRPr sz="4400">
          <a:solidFill>
            <a:schemeClr val="tx1"/>
          </a:solidFill>
          <a:latin typeface="Calibri" pitchFamily="34" charset="0"/>
          <a:ea typeface="宋体" charset="-122"/>
          <a:cs typeface="Arial" charset="0"/>
        </a:defRPr>
      </a:lvl3pPr>
      <a:lvl4pPr algn="ctr" rtl="0" eaLnBrk="0" fontAlgn="base" hangingPunct="0">
        <a:spcBef>
          <a:spcPct val="0"/>
        </a:spcBef>
        <a:spcAft>
          <a:spcPct val="0"/>
        </a:spcAft>
        <a:defRPr sz="4400">
          <a:solidFill>
            <a:schemeClr val="tx1"/>
          </a:solidFill>
          <a:latin typeface="Calibri" pitchFamily="34" charset="0"/>
          <a:ea typeface="宋体" charset="-122"/>
          <a:cs typeface="Arial" charset="0"/>
        </a:defRPr>
      </a:lvl4pPr>
      <a:lvl5pPr algn="ctr" rtl="0" eaLnBrk="0" fontAlgn="base" hangingPunct="0">
        <a:spcBef>
          <a:spcPct val="0"/>
        </a:spcBef>
        <a:spcAft>
          <a:spcPct val="0"/>
        </a:spcAft>
        <a:defRPr sz="4400">
          <a:solidFill>
            <a:schemeClr val="tx1"/>
          </a:solidFill>
          <a:latin typeface="Calibri" pitchFamily="34" charset="0"/>
          <a:ea typeface="宋体" charset="-122"/>
          <a:cs typeface="Arial" charset="0"/>
        </a:defRPr>
      </a:lvl5pPr>
      <a:lvl6pPr marL="457200" algn="ctr" rtl="0" fontAlgn="base">
        <a:spcBef>
          <a:spcPct val="0"/>
        </a:spcBef>
        <a:spcAft>
          <a:spcPct val="0"/>
        </a:spcAft>
        <a:defRPr sz="4400">
          <a:solidFill>
            <a:schemeClr val="tx1"/>
          </a:solidFill>
          <a:latin typeface="Calibri" pitchFamily="34" charset="0"/>
          <a:ea typeface="宋体" charset="-122"/>
          <a:cs typeface="Arial" charset="0"/>
        </a:defRPr>
      </a:lvl6pPr>
      <a:lvl7pPr marL="914400" algn="ctr" rtl="0" fontAlgn="base">
        <a:spcBef>
          <a:spcPct val="0"/>
        </a:spcBef>
        <a:spcAft>
          <a:spcPct val="0"/>
        </a:spcAft>
        <a:defRPr sz="4400">
          <a:solidFill>
            <a:schemeClr val="tx1"/>
          </a:solidFill>
          <a:latin typeface="Calibri" pitchFamily="34" charset="0"/>
          <a:ea typeface="宋体" charset="-122"/>
          <a:cs typeface="Arial" charset="0"/>
        </a:defRPr>
      </a:lvl7pPr>
      <a:lvl8pPr marL="1371600" algn="ctr" rtl="0" fontAlgn="base">
        <a:spcBef>
          <a:spcPct val="0"/>
        </a:spcBef>
        <a:spcAft>
          <a:spcPct val="0"/>
        </a:spcAft>
        <a:defRPr sz="4400">
          <a:solidFill>
            <a:schemeClr val="tx1"/>
          </a:solidFill>
          <a:latin typeface="Calibri" pitchFamily="34" charset="0"/>
          <a:ea typeface="宋体" charset="-122"/>
          <a:cs typeface="Arial" charset="0"/>
        </a:defRPr>
      </a:lvl8pPr>
      <a:lvl9pPr marL="1828800" algn="ctr" rtl="0" fontAlgn="base">
        <a:spcBef>
          <a:spcPct val="0"/>
        </a:spcBef>
        <a:spcAft>
          <a:spcPct val="0"/>
        </a:spcAft>
        <a:defRPr sz="4400">
          <a:solidFill>
            <a:schemeClr val="tx1"/>
          </a:solidFill>
          <a:latin typeface="Calibri" pitchFamily="34" charset="0"/>
          <a:ea typeface="宋体" charset="-122"/>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3"/>
          <p:cNvSpPr txBox="1">
            <a:spLocks noChangeArrowheads="1"/>
          </p:cNvSpPr>
          <p:nvPr/>
        </p:nvSpPr>
        <p:spPr bwMode="auto">
          <a:xfrm>
            <a:off x="1979613" y="1924050"/>
            <a:ext cx="6553200" cy="1066800"/>
          </a:xfrm>
          <a:prstGeom prst="rect">
            <a:avLst/>
          </a:prstGeom>
          <a:noFill/>
          <a:ln w="9525">
            <a:noFill/>
            <a:miter lim="800000"/>
            <a:headEnd/>
            <a:tailEnd/>
          </a:ln>
        </p:spPr>
        <p:txBody>
          <a:bodyPr>
            <a:spAutoFit/>
          </a:bodyPr>
          <a:lstStyle/>
          <a:p>
            <a:pPr algn="ctr"/>
            <a:r>
              <a:rPr lang="en-US" altLang="zh-CN" sz="3200" b="1">
                <a:solidFill>
                  <a:schemeClr val="accent1"/>
                </a:solidFill>
                <a:ea typeface="方正小标宋简体" pitchFamily="2" charset="-122"/>
              </a:rPr>
              <a:t>《</a:t>
            </a:r>
            <a:r>
              <a:rPr lang="zh-CN" altLang="en-US" sz="3200" b="1">
                <a:solidFill>
                  <a:schemeClr val="accent1"/>
                </a:solidFill>
                <a:ea typeface="方正小标宋简体" pitchFamily="2" charset="-122"/>
              </a:rPr>
              <a:t>关于实行以增加知识价值为导向</a:t>
            </a:r>
          </a:p>
          <a:p>
            <a:pPr algn="ctr"/>
            <a:r>
              <a:rPr lang="zh-CN" altLang="en-US" sz="3200" b="1">
                <a:solidFill>
                  <a:schemeClr val="accent1"/>
                </a:solidFill>
                <a:ea typeface="方正小标宋简体" pitchFamily="2" charset="-122"/>
              </a:rPr>
              <a:t>分配政策的实施意见</a:t>
            </a:r>
            <a:r>
              <a:rPr lang="en-US" altLang="zh-CN" sz="3200" b="1">
                <a:solidFill>
                  <a:schemeClr val="accent1"/>
                </a:solidFill>
                <a:ea typeface="方正小标宋简体" pitchFamily="2" charset="-122"/>
              </a:rPr>
              <a:t>》</a:t>
            </a:r>
            <a:r>
              <a:rPr lang="zh-CN" altLang="en-US" sz="3200" b="1">
                <a:solidFill>
                  <a:schemeClr val="accent1"/>
                </a:solidFill>
                <a:ea typeface="方正小标宋简体" pitchFamily="2" charset="-122"/>
              </a:rPr>
              <a:t>解读</a:t>
            </a:r>
          </a:p>
        </p:txBody>
      </p:sp>
      <p:sp>
        <p:nvSpPr>
          <p:cNvPr id="21507" name="矩形 9"/>
          <p:cNvSpPr>
            <a:spLocks noChangeArrowheads="1"/>
          </p:cNvSpPr>
          <p:nvPr/>
        </p:nvSpPr>
        <p:spPr bwMode="auto">
          <a:xfrm>
            <a:off x="3924300" y="3076575"/>
            <a:ext cx="2665413" cy="822325"/>
          </a:xfrm>
          <a:prstGeom prst="rect">
            <a:avLst/>
          </a:prstGeom>
          <a:noFill/>
          <a:ln w="9525">
            <a:noFill/>
            <a:miter lim="800000"/>
            <a:headEnd/>
            <a:tailEnd/>
          </a:ln>
        </p:spPr>
        <p:txBody>
          <a:bodyPr>
            <a:spAutoFit/>
          </a:bodyPr>
          <a:lstStyle/>
          <a:p>
            <a:pPr algn="ctr"/>
            <a:r>
              <a:rPr lang="zh-CN" altLang="en-US" sz="2400" b="1">
                <a:solidFill>
                  <a:schemeClr val="accent1"/>
                </a:solidFill>
                <a:latin typeface="楷体_GB2312" pitchFamily="49" charset="-122"/>
                <a:ea typeface="楷体_GB2312" pitchFamily="49" charset="-122"/>
              </a:rPr>
              <a:t>湖北省科学技术厅</a:t>
            </a:r>
          </a:p>
          <a:p>
            <a:pPr algn="ctr"/>
            <a:r>
              <a:rPr lang="en-US" altLang="zh-CN" sz="2400" b="1">
                <a:solidFill>
                  <a:schemeClr val="accent1"/>
                </a:solidFill>
                <a:latin typeface="楷体_GB2312" pitchFamily="49" charset="-122"/>
                <a:ea typeface="楷体_GB2312" pitchFamily="49" charset="-122"/>
              </a:rPr>
              <a:t>2020</a:t>
            </a:r>
            <a:r>
              <a:rPr lang="zh-CN" altLang="en-US" sz="2400" b="1">
                <a:solidFill>
                  <a:schemeClr val="accent1"/>
                </a:solidFill>
                <a:latin typeface="楷体_GB2312" pitchFamily="49" charset="-122"/>
                <a:ea typeface="楷体_GB2312" pitchFamily="49" charset="-122"/>
              </a:rPr>
              <a:t>年</a:t>
            </a:r>
            <a:r>
              <a:rPr lang="en-US" altLang="zh-CN" sz="2400" b="1">
                <a:solidFill>
                  <a:schemeClr val="accent1"/>
                </a:solidFill>
                <a:latin typeface="楷体_GB2312" pitchFamily="49" charset="-122"/>
                <a:ea typeface="楷体_GB2312" pitchFamily="49" charset="-122"/>
              </a:rPr>
              <a:t>6</a:t>
            </a:r>
            <a:r>
              <a:rPr lang="zh-CN" altLang="en-US" sz="2400" b="1">
                <a:solidFill>
                  <a:schemeClr val="accent1"/>
                </a:solidFill>
                <a:latin typeface="楷体_GB2312" pitchFamily="49" charset="-122"/>
                <a:ea typeface="楷体_GB2312" pitchFamily="49" charset="-122"/>
              </a:rPr>
              <a:t>月</a:t>
            </a:r>
            <a:r>
              <a:rPr lang="en-US" altLang="zh-CN" sz="2400" b="1">
                <a:solidFill>
                  <a:schemeClr val="accent1"/>
                </a:solidFill>
                <a:latin typeface="楷体_GB2312" pitchFamily="49" charset="-122"/>
                <a:ea typeface="楷体_GB2312" pitchFamily="49" charset="-122"/>
              </a:rPr>
              <a:t>24</a:t>
            </a:r>
            <a:r>
              <a:rPr lang="zh-CN" altLang="en-US" sz="2400" b="1">
                <a:solidFill>
                  <a:schemeClr val="accent1"/>
                </a:solidFill>
                <a:latin typeface="楷体_GB2312" pitchFamily="49" charset="-122"/>
                <a:ea typeface="楷体_GB2312" pitchFamily="49" charset="-122"/>
              </a:rPr>
              <a:t>日</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extLst>
          </p:cNvPr>
          <p:cNvSpPr/>
          <p:nvPr/>
        </p:nvSpPr>
        <p:spPr bwMode="auto">
          <a:xfrm>
            <a:off x="722915" y="2412761"/>
            <a:ext cx="1145016" cy="288032"/>
          </a:xfrm>
          <a:prstGeom prst="ellipse">
            <a:avLst/>
          </a:prstGeom>
          <a:solidFill>
            <a:srgbClr val="0070C0"/>
          </a:solidFill>
          <a:ln w="15875">
            <a:noFill/>
          </a:ln>
          <a:effectLst>
            <a:innerShdw blurRad="63500" dist="25400" dir="8100000">
              <a:prstClr val="black">
                <a:alpha val="50000"/>
              </a:prstClr>
            </a:innerShdw>
          </a:effectLst>
        </p:spPr>
        <p:txBody>
          <a:bodyPr/>
          <a:lstStyle/>
          <a:p>
            <a:pPr algn="ctr">
              <a:defRPr/>
            </a:pPr>
            <a:endParaRPr lang="zh-CN" altLang="en-US"/>
          </a:p>
        </p:txBody>
      </p:sp>
      <p:grpSp>
        <p:nvGrpSpPr>
          <p:cNvPr id="39940" name="组合 4"/>
          <p:cNvGrpSpPr>
            <a:grpSpLocks/>
          </p:cNvGrpSpPr>
          <p:nvPr/>
        </p:nvGrpSpPr>
        <p:grpSpPr bwMode="auto">
          <a:xfrm>
            <a:off x="0" y="-92075"/>
            <a:ext cx="2268538" cy="935038"/>
            <a:chOff x="2859260" y="0"/>
            <a:chExt cx="3861580" cy="1276713"/>
          </a:xfrm>
        </p:grpSpPr>
        <p:pic>
          <p:nvPicPr>
            <p:cNvPr id="39958"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39959"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39941" name="文本框 3"/>
          <p:cNvSpPr txBox="1">
            <a:spLocks noChangeArrowheads="1"/>
          </p:cNvSpPr>
          <p:nvPr/>
        </p:nvSpPr>
        <p:spPr bwMode="auto">
          <a:xfrm>
            <a:off x="250825" y="123825"/>
            <a:ext cx="1555750" cy="366713"/>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文件遵循原则</a:t>
            </a:r>
          </a:p>
        </p:txBody>
      </p:sp>
      <p:sp>
        <p:nvSpPr>
          <p:cNvPr id="11" name="椭圆 10">
            <a:extLst>
              <a:ext uri="{FF2B5EF4-FFF2-40B4-BE49-F238E27FC236}"/>
            </a:extLst>
          </p:cNvPr>
          <p:cNvSpPr/>
          <p:nvPr/>
        </p:nvSpPr>
        <p:spPr bwMode="auto">
          <a:xfrm>
            <a:off x="722916" y="4126574"/>
            <a:ext cx="1145016" cy="288032"/>
          </a:xfrm>
          <a:prstGeom prst="ellipse">
            <a:avLst/>
          </a:prstGeom>
          <a:solidFill>
            <a:srgbClr val="0070C0"/>
          </a:solidFill>
          <a:ln w="15875">
            <a:noFill/>
          </a:ln>
          <a:effectLst>
            <a:innerShdw blurRad="63500" dist="25400" dir="8100000">
              <a:prstClr val="black">
                <a:alpha val="50000"/>
              </a:prstClr>
            </a:innerShdw>
          </a:effectLst>
        </p:spPr>
        <p:txBody>
          <a:bodyPr/>
          <a:lstStyle/>
          <a:p>
            <a:pPr algn="ctr">
              <a:defRPr/>
            </a:pPr>
            <a:endParaRPr lang="zh-CN" altLang="en-US"/>
          </a:p>
        </p:txBody>
      </p:sp>
      <p:sp>
        <p:nvSpPr>
          <p:cNvPr id="12" name="泪滴形 11">
            <a:extLst>
              <a:ext uri="{FF2B5EF4-FFF2-40B4-BE49-F238E27FC236}"/>
            </a:extLst>
          </p:cNvPr>
          <p:cNvSpPr/>
          <p:nvPr/>
        </p:nvSpPr>
        <p:spPr bwMode="auto">
          <a:xfrm rot="8213064">
            <a:off x="696913" y="2827338"/>
            <a:ext cx="1196975" cy="1195387"/>
          </a:xfrm>
          <a:prstGeom prst="teardrop">
            <a:avLst/>
          </a:prstGeom>
          <a:ln w="381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zh-CN" altLang="en-US"/>
          </a:p>
        </p:txBody>
      </p:sp>
      <p:sp>
        <p:nvSpPr>
          <p:cNvPr id="15" name="矩形 14">
            <a:extLst>
              <a:ext uri="{FF2B5EF4-FFF2-40B4-BE49-F238E27FC236}"/>
            </a:extLst>
          </p:cNvPr>
          <p:cNvSpPr/>
          <p:nvPr/>
        </p:nvSpPr>
        <p:spPr bwMode="auto">
          <a:xfrm>
            <a:off x="2004915" y="2907945"/>
            <a:ext cx="6408712" cy="1804432"/>
          </a:xfrm>
          <a:prstGeom prst="rect">
            <a:avLst/>
          </a:prstGeom>
          <a:noFill/>
          <a:ln w="15875">
            <a:solidFill>
              <a:srgbClr val="0070C0"/>
            </a:solidFill>
          </a:ln>
          <a:effectLst>
            <a:innerShdw blurRad="63500" dist="25400" dir="8100000">
              <a:prstClr val="black">
                <a:alpha val="50000"/>
              </a:prstClr>
            </a:innerShdw>
          </a:effectLst>
        </p:spPr>
        <p:txBody>
          <a:bodyPr/>
          <a:lstStyle/>
          <a:p>
            <a:pPr algn="ctr">
              <a:defRPr/>
            </a:pPr>
            <a:endParaRPr lang="zh-CN" altLang="en-US"/>
          </a:p>
        </p:txBody>
      </p:sp>
      <p:sp>
        <p:nvSpPr>
          <p:cNvPr id="39949" name="TextBox 13"/>
          <p:cNvSpPr txBox="1">
            <a:spLocks noChangeArrowheads="1"/>
          </p:cNvSpPr>
          <p:nvPr/>
        </p:nvSpPr>
        <p:spPr bwMode="auto">
          <a:xfrm>
            <a:off x="2141538" y="3013075"/>
            <a:ext cx="6262687" cy="1252538"/>
          </a:xfrm>
          <a:prstGeom prst="rect">
            <a:avLst/>
          </a:prstGeom>
          <a:noFill/>
          <a:ln w="9525">
            <a:noFill/>
            <a:miter lim="800000"/>
            <a:headEnd/>
            <a:tailEnd/>
          </a:ln>
        </p:spPr>
        <p:txBody>
          <a:bodyPr lIns="68562" tIns="34281" rIns="68562" bIns="34281">
            <a:spAutoFit/>
          </a:bodyPr>
          <a:lstStyle/>
          <a:p>
            <a:pPr algn="just">
              <a:lnSpc>
                <a:spcPct val="120000"/>
              </a:lnSpc>
            </a:pPr>
            <a:r>
              <a:rPr lang="zh-CN" altLang="en-US" sz="2200">
                <a:solidFill>
                  <a:schemeClr val="accent1"/>
                </a:solidFill>
                <a:latin typeface="微软雅黑" pitchFamily="34" charset="-122"/>
                <a:ea typeface="微软雅黑" pitchFamily="34" charset="-122"/>
              </a:rPr>
              <a:t>政策内容清晰易懂，具体措施详实明了，要有较强的针对性和操作性，避免政策盲区和模糊地带，强化政策理解和执行的一致性，做到精准施策。</a:t>
            </a:r>
          </a:p>
        </p:txBody>
      </p:sp>
      <p:sp>
        <p:nvSpPr>
          <p:cNvPr id="39950" name="TextBox 10"/>
          <p:cNvSpPr txBox="1">
            <a:spLocks noChangeArrowheads="1"/>
          </p:cNvSpPr>
          <p:nvPr/>
        </p:nvSpPr>
        <p:spPr bwMode="auto">
          <a:xfrm>
            <a:off x="638175" y="1498600"/>
            <a:ext cx="1298575" cy="684213"/>
          </a:xfrm>
          <a:prstGeom prst="rect">
            <a:avLst/>
          </a:prstGeom>
          <a:noFill/>
          <a:ln w="9525">
            <a:noFill/>
            <a:miter lim="800000"/>
            <a:headEnd/>
            <a:tailEnd/>
          </a:ln>
        </p:spPr>
        <p:txBody>
          <a:bodyPr lIns="68562" tIns="34281" rIns="68562" bIns="34281">
            <a:spAutoFit/>
          </a:bodyPr>
          <a:lstStyle/>
          <a:p>
            <a:pPr algn="ctr"/>
            <a:r>
              <a:rPr lang="zh-CN" altLang="en-US" sz="2000" b="1">
                <a:solidFill>
                  <a:schemeClr val="bg1"/>
                </a:solidFill>
                <a:latin typeface="思源黑体 CN Bold"/>
                <a:ea typeface="思源黑体 CN Bold"/>
                <a:cs typeface="思源黑体 CN Bold"/>
              </a:rPr>
              <a:t>体现改革精神</a:t>
            </a:r>
          </a:p>
        </p:txBody>
      </p:sp>
      <p:sp>
        <p:nvSpPr>
          <p:cNvPr id="39951" name="TextBox 10"/>
          <p:cNvSpPr txBox="1">
            <a:spLocks noChangeArrowheads="1"/>
          </p:cNvSpPr>
          <p:nvPr/>
        </p:nvSpPr>
        <p:spPr bwMode="auto">
          <a:xfrm>
            <a:off x="647700" y="3143250"/>
            <a:ext cx="1296988" cy="684213"/>
          </a:xfrm>
          <a:prstGeom prst="rect">
            <a:avLst/>
          </a:prstGeom>
          <a:noFill/>
          <a:ln w="9525">
            <a:noFill/>
            <a:miter lim="800000"/>
            <a:headEnd/>
            <a:tailEnd/>
          </a:ln>
        </p:spPr>
        <p:txBody>
          <a:bodyPr lIns="68562" tIns="34281" rIns="68562" bIns="34281">
            <a:spAutoFit/>
          </a:bodyPr>
          <a:lstStyle/>
          <a:p>
            <a:pPr algn="ctr"/>
            <a:r>
              <a:rPr lang="zh-CN" altLang="en-US" sz="2000" b="1">
                <a:solidFill>
                  <a:schemeClr val="bg1"/>
                </a:solidFill>
                <a:latin typeface="思源黑体 CN Bold"/>
                <a:ea typeface="思源黑体 CN Bold"/>
                <a:cs typeface="思源黑体 CN Bold"/>
              </a:rPr>
              <a:t>力求精准易行</a:t>
            </a:r>
          </a:p>
        </p:txBody>
      </p:sp>
      <p:sp>
        <p:nvSpPr>
          <p:cNvPr id="19" name="泪滴形 18">
            <a:extLst>
              <a:ext uri="{FF2B5EF4-FFF2-40B4-BE49-F238E27FC236}"/>
            </a:extLst>
          </p:cNvPr>
          <p:cNvSpPr/>
          <p:nvPr/>
        </p:nvSpPr>
        <p:spPr bwMode="auto">
          <a:xfrm rot="8213064">
            <a:off x="696913" y="1112838"/>
            <a:ext cx="1196975" cy="1196975"/>
          </a:xfrm>
          <a:prstGeom prst="teardrop">
            <a:avLst/>
          </a:prstGeom>
          <a:ln w="381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zh-CN" altLang="en-US"/>
          </a:p>
        </p:txBody>
      </p:sp>
      <p:sp>
        <p:nvSpPr>
          <p:cNvPr id="39953" name="TextBox 10"/>
          <p:cNvSpPr txBox="1">
            <a:spLocks noChangeArrowheads="1"/>
          </p:cNvSpPr>
          <p:nvPr/>
        </p:nvSpPr>
        <p:spPr bwMode="auto">
          <a:xfrm>
            <a:off x="684213" y="1492250"/>
            <a:ext cx="1296987" cy="684213"/>
          </a:xfrm>
          <a:prstGeom prst="rect">
            <a:avLst/>
          </a:prstGeom>
          <a:noFill/>
          <a:ln w="9525">
            <a:noFill/>
            <a:miter lim="800000"/>
            <a:headEnd/>
            <a:tailEnd/>
          </a:ln>
        </p:spPr>
        <p:txBody>
          <a:bodyPr lIns="68562" tIns="34281" rIns="68562" bIns="34281">
            <a:spAutoFit/>
          </a:bodyPr>
          <a:lstStyle/>
          <a:p>
            <a:pPr algn="ctr"/>
            <a:r>
              <a:rPr lang="zh-CN" altLang="en-US" sz="2000" b="1">
                <a:solidFill>
                  <a:schemeClr val="bg1"/>
                </a:solidFill>
                <a:latin typeface="思源黑体 CN Bold"/>
                <a:ea typeface="思源黑体 CN Bold"/>
                <a:cs typeface="思源黑体 CN Bold"/>
              </a:rPr>
              <a:t>强化激励力度</a:t>
            </a:r>
            <a:r>
              <a:rPr lang="zh-CN" altLang="en-US" sz="2000">
                <a:solidFill>
                  <a:schemeClr val="bg1"/>
                </a:solidFill>
                <a:latin typeface="思源黑体 CN Bold"/>
                <a:ea typeface="思源黑体 CN Bold"/>
                <a:cs typeface="思源黑体 CN Bold"/>
              </a:rPr>
              <a:t> </a:t>
            </a:r>
          </a:p>
        </p:txBody>
      </p:sp>
      <p:sp>
        <p:nvSpPr>
          <p:cNvPr id="21" name="矩形 20">
            <a:extLst>
              <a:ext uri="{FF2B5EF4-FFF2-40B4-BE49-F238E27FC236}"/>
            </a:extLst>
          </p:cNvPr>
          <p:cNvSpPr/>
          <p:nvPr/>
        </p:nvSpPr>
        <p:spPr bwMode="auto">
          <a:xfrm>
            <a:off x="1979712" y="1203598"/>
            <a:ext cx="6408712" cy="1497195"/>
          </a:xfrm>
          <a:prstGeom prst="rect">
            <a:avLst/>
          </a:prstGeom>
          <a:noFill/>
          <a:ln w="15875">
            <a:solidFill>
              <a:srgbClr val="0070C0"/>
            </a:solidFill>
          </a:ln>
          <a:effectLst>
            <a:innerShdw blurRad="63500" dist="25400" dir="8100000">
              <a:prstClr val="black">
                <a:alpha val="50000"/>
              </a:prstClr>
            </a:innerShdw>
          </a:effectLst>
        </p:spPr>
        <p:txBody>
          <a:bodyPr/>
          <a:lstStyle/>
          <a:p>
            <a:pPr algn="ctr">
              <a:defRPr/>
            </a:pPr>
            <a:endParaRPr lang="zh-CN" altLang="en-US"/>
          </a:p>
        </p:txBody>
      </p:sp>
      <p:sp>
        <p:nvSpPr>
          <p:cNvPr id="39957" name="TextBox 13"/>
          <p:cNvSpPr txBox="1">
            <a:spLocks noChangeArrowheads="1"/>
          </p:cNvSpPr>
          <p:nvPr/>
        </p:nvSpPr>
        <p:spPr bwMode="auto">
          <a:xfrm>
            <a:off x="2116138" y="1309688"/>
            <a:ext cx="6262687" cy="1254125"/>
          </a:xfrm>
          <a:prstGeom prst="rect">
            <a:avLst/>
          </a:prstGeom>
          <a:noFill/>
          <a:ln w="9525">
            <a:noFill/>
            <a:miter lim="800000"/>
            <a:headEnd/>
            <a:tailEnd/>
          </a:ln>
        </p:spPr>
        <p:txBody>
          <a:bodyPr lIns="68562" tIns="34281" rIns="68562" bIns="34281">
            <a:spAutoFit/>
          </a:bodyPr>
          <a:lstStyle/>
          <a:p>
            <a:pPr algn="just">
              <a:lnSpc>
                <a:spcPct val="120000"/>
              </a:lnSpc>
            </a:pPr>
            <a:r>
              <a:rPr lang="zh-CN" altLang="en-US" sz="2200">
                <a:solidFill>
                  <a:schemeClr val="accent1"/>
                </a:solidFill>
                <a:latin typeface="微软雅黑" pitchFamily="34" charset="-122"/>
                <a:ea typeface="微软雅黑" pitchFamily="34" charset="-122"/>
              </a:rPr>
              <a:t>把人作为政策激励的出发点和落脚点，采用多种方式加大精神和物质双重激励，最大限度调动科研人员创新创业的积极性。</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extLst>
          </p:cNvPr>
          <p:cNvSpPr/>
          <p:nvPr/>
        </p:nvSpPr>
        <p:spPr bwMode="auto">
          <a:xfrm>
            <a:off x="1979712" y="1203598"/>
            <a:ext cx="6408712" cy="1497195"/>
          </a:xfrm>
          <a:prstGeom prst="rect">
            <a:avLst/>
          </a:prstGeom>
          <a:noFill/>
          <a:ln w="15875">
            <a:solidFill>
              <a:srgbClr val="0070C0"/>
            </a:solidFill>
          </a:ln>
          <a:effectLst>
            <a:innerShdw blurRad="63500" dist="25400" dir="8100000">
              <a:prstClr val="black">
                <a:alpha val="50000"/>
              </a:prstClr>
            </a:innerShdw>
          </a:effectLst>
        </p:spPr>
        <p:txBody>
          <a:bodyPr/>
          <a:lstStyle/>
          <a:p>
            <a:pPr algn="ctr">
              <a:defRPr/>
            </a:pPr>
            <a:endParaRPr lang="zh-CN" altLang="en-US"/>
          </a:p>
        </p:txBody>
      </p:sp>
      <p:sp>
        <p:nvSpPr>
          <p:cNvPr id="3" name="椭圆 2">
            <a:extLst>
              <a:ext uri="{FF2B5EF4-FFF2-40B4-BE49-F238E27FC236}"/>
            </a:extLst>
          </p:cNvPr>
          <p:cNvSpPr/>
          <p:nvPr/>
        </p:nvSpPr>
        <p:spPr bwMode="auto">
          <a:xfrm>
            <a:off x="722915" y="2412761"/>
            <a:ext cx="1145016" cy="288032"/>
          </a:xfrm>
          <a:prstGeom prst="ellipse">
            <a:avLst/>
          </a:prstGeom>
          <a:solidFill>
            <a:srgbClr val="0070C0"/>
          </a:solidFill>
          <a:ln w="15875">
            <a:noFill/>
          </a:ln>
          <a:effectLst>
            <a:innerShdw blurRad="63500" dist="25400" dir="8100000">
              <a:prstClr val="black">
                <a:alpha val="50000"/>
              </a:prstClr>
            </a:innerShdw>
          </a:effectLst>
        </p:spPr>
        <p:txBody>
          <a:bodyPr/>
          <a:lstStyle/>
          <a:p>
            <a:pPr algn="ctr">
              <a:defRPr/>
            </a:pPr>
            <a:endParaRPr lang="zh-CN" altLang="en-US"/>
          </a:p>
        </p:txBody>
      </p:sp>
      <p:grpSp>
        <p:nvGrpSpPr>
          <p:cNvPr id="41991" name="组合 4"/>
          <p:cNvGrpSpPr>
            <a:grpSpLocks/>
          </p:cNvGrpSpPr>
          <p:nvPr/>
        </p:nvGrpSpPr>
        <p:grpSpPr bwMode="auto">
          <a:xfrm>
            <a:off x="0" y="-92075"/>
            <a:ext cx="2268538" cy="935038"/>
            <a:chOff x="2859260" y="0"/>
            <a:chExt cx="3861580" cy="1276713"/>
          </a:xfrm>
        </p:grpSpPr>
        <p:pic>
          <p:nvPicPr>
            <p:cNvPr id="42006"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42007"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41992" name="文本框 3"/>
          <p:cNvSpPr txBox="1">
            <a:spLocks noChangeArrowheads="1"/>
          </p:cNvSpPr>
          <p:nvPr/>
        </p:nvSpPr>
        <p:spPr bwMode="auto">
          <a:xfrm>
            <a:off x="250825" y="123825"/>
            <a:ext cx="1555750" cy="366713"/>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文件遵循原则</a:t>
            </a:r>
          </a:p>
        </p:txBody>
      </p:sp>
      <p:sp>
        <p:nvSpPr>
          <p:cNvPr id="11" name="椭圆 10">
            <a:extLst>
              <a:ext uri="{FF2B5EF4-FFF2-40B4-BE49-F238E27FC236}"/>
            </a:extLst>
          </p:cNvPr>
          <p:cNvSpPr/>
          <p:nvPr/>
        </p:nvSpPr>
        <p:spPr bwMode="auto">
          <a:xfrm>
            <a:off x="722916" y="4126574"/>
            <a:ext cx="1145016" cy="288032"/>
          </a:xfrm>
          <a:prstGeom prst="ellipse">
            <a:avLst/>
          </a:prstGeom>
          <a:solidFill>
            <a:srgbClr val="0070C0"/>
          </a:solidFill>
          <a:ln w="15875">
            <a:noFill/>
          </a:ln>
          <a:effectLst>
            <a:innerShdw blurRad="63500" dist="25400" dir="8100000">
              <a:prstClr val="black">
                <a:alpha val="50000"/>
              </a:prstClr>
            </a:innerShdw>
          </a:effectLst>
        </p:spPr>
        <p:txBody>
          <a:bodyPr/>
          <a:lstStyle/>
          <a:p>
            <a:pPr algn="ctr">
              <a:defRPr/>
            </a:pPr>
            <a:endParaRPr lang="zh-CN" altLang="en-US"/>
          </a:p>
        </p:txBody>
      </p:sp>
      <p:sp>
        <p:nvSpPr>
          <p:cNvPr id="12" name="泪滴形 11">
            <a:extLst>
              <a:ext uri="{FF2B5EF4-FFF2-40B4-BE49-F238E27FC236}"/>
            </a:extLst>
          </p:cNvPr>
          <p:cNvSpPr/>
          <p:nvPr/>
        </p:nvSpPr>
        <p:spPr bwMode="auto">
          <a:xfrm rot="8213064">
            <a:off x="696913" y="2827338"/>
            <a:ext cx="1196975" cy="1195387"/>
          </a:xfrm>
          <a:prstGeom prst="teardrop">
            <a:avLst/>
          </a:prstGeom>
          <a:ln w="381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zh-CN" altLang="en-US"/>
          </a:p>
        </p:txBody>
      </p:sp>
      <p:sp>
        <p:nvSpPr>
          <p:cNvPr id="15" name="矩形 14">
            <a:extLst>
              <a:ext uri="{FF2B5EF4-FFF2-40B4-BE49-F238E27FC236}"/>
            </a:extLst>
          </p:cNvPr>
          <p:cNvSpPr/>
          <p:nvPr/>
        </p:nvSpPr>
        <p:spPr bwMode="auto">
          <a:xfrm>
            <a:off x="2004915" y="2905843"/>
            <a:ext cx="6408712" cy="1497195"/>
          </a:xfrm>
          <a:prstGeom prst="rect">
            <a:avLst/>
          </a:prstGeom>
          <a:noFill/>
          <a:ln w="15875">
            <a:solidFill>
              <a:srgbClr val="0070C0"/>
            </a:solidFill>
          </a:ln>
          <a:effectLst>
            <a:innerShdw blurRad="63500" dist="25400" dir="8100000">
              <a:prstClr val="black">
                <a:alpha val="50000"/>
              </a:prstClr>
            </a:innerShdw>
          </a:effectLst>
        </p:spPr>
        <p:txBody>
          <a:bodyPr/>
          <a:lstStyle/>
          <a:p>
            <a:pPr algn="ctr">
              <a:defRPr/>
            </a:pPr>
            <a:endParaRPr lang="zh-CN" altLang="en-US"/>
          </a:p>
        </p:txBody>
      </p:sp>
      <p:sp>
        <p:nvSpPr>
          <p:cNvPr id="42000" name="TextBox 13"/>
          <p:cNvSpPr txBox="1">
            <a:spLocks noChangeArrowheads="1"/>
          </p:cNvSpPr>
          <p:nvPr/>
        </p:nvSpPr>
        <p:spPr bwMode="auto">
          <a:xfrm>
            <a:off x="2141538" y="3013075"/>
            <a:ext cx="6262687" cy="1252538"/>
          </a:xfrm>
          <a:prstGeom prst="rect">
            <a:avLst/>
          </a:prstGeom>
          <a:noFill/>
          <a:ln w="9525">
            <a:noFill/>
            <a:miter lim="800000"/>
            <a:headEnd/>
            <a:tailEnd/>
          </a:ln>
        </p:spPr>
        <p:txBody>
          <a:bodyPr lIns="68562" tIns="34281" rIns="68562" bIns="34281">
            <a:spAutoFit/>
          </a:bodyPr>
          <a:lstStyle/>
          <a:p>
            <a:pPr algn="just">
              <a:lnSpc>
                <a:spcPct val="120000"/>
              </a:lnSpc>
            </a:pPr>
            <a:r>
              <a:rPr lang="zh-CN" altLang="en-US" sz="2200">
                <a:solidFill>
                  <a:schemeClr val="accent1"/>
                </a:solidFill>
                <a:latin typeface="微软雅黑" pitchFamily="34" charset="-122"/>
                <a:ea typeface="微软雅黑" pitchFamily="34" charset="-122"/>
              </a:rPr>
              <a:t>进一步简政放权，深化“放管服”改革，充分尊重并赋予用人单位在绩效工资、岗位设置、人员聘用等方面自主权。</a:t>
            </a:r>
          </a:p>
        </p:txBody>
      </p:sp>
      <p:sp>
        <p:nvSpPr>
          <p:cNvPr id="42001" name="TextBox 10"/>
          <p:cNvSpPr txBox="1">
            <a:spLocks noChangeArrowheads="1"/>
          </p:cNvSpPr>
          <p:nvPr/>
        </p:nvSpPr>
        <p:spPr bwMode="auto">
          <a:xfrm>
            <a:off x="638175" y="1498600"/>
            <a:ext cx="1298575" cy="684213"/>
          </a:xfrm>
          <a:prstGeom prst="rect">
            <a:avLst/>
          </a:prstGeom>
          <a:noFill/>
          <a:ln w="9525">
            <a:noFill/>
            <a:miter lim="800000"/>
            <a:headEnd/>
            <a:tailEnd/>
          </a:ln>
        </p:spPr>
        <p:txBody>
          <a:bodyPr lIns="68562" tIns="34281" rIns="68562" bIns="34281">
            <a:spAutoFit/>
          </a:bodyPr>
          <a:lstStyle/>
          <a:p>
            <a:pPr algn="ctr"/>
            <a:r>
              <a:rPr lang="zh-CN" altLang="en-US" sz="2000" b="1">
                <a:solidFill>
                  <a:schemeClr val="bg1"/>
                </a:solidFill>
                <a:latin typeface="思源黑体 CN Bold"/>
                <a:ea typeface="思源黑体 CN Bold"/>
                <a:cs typeface="思源黑体 CN Bold"/>
              </a:rPr>
              <a:t>强化激励力度</a:t>
            </a:r>
            <a:r>
              <a:rPr lang="zh-CN" altLang="en-US" sz="2000">
                <a:solidFill>
                  <a:schemeClr val="bg1"/>
                </a:solidFill>
                <a:latin typeface="思源黑体 CN Bold"/>
                <a:ea typeface="思源黑体 CN Bold"/>
                <a:cs typeface="思源黑体 CN Bold"/>
              </a:rPr>
              <a:t> </a:t>
            </a:r>
          </a:p>
        </p:txBody>
      </p:sp>
      <p:sp>
        <p:nvSpPr>
          <p:cNvPr id="42002" name="TextBox 10"/>
          <p:cNvSpPr txBox="1">
            <a:spLocks noChangeArrowheads="1"/>
          </p:cNvSpPr>
          <p:nvPr/>
        </p:nvSpPr>
        <p:spPr bwMode="auto">
          <a:xfrm>
            <a:off x="647700" y="3143250"/>
            <a:ext cx="1296988" cy="684213"/>
          </a:xfrm>
          <a:prstGeom prst="rect">
            <a:avLst/>
          </a:prstGeom>
          <a:noFill/>
          <a:ln w="9525">
            <a:noFill/>
            <a:miter lim="800000"/>
            <a:headEnd/>
            <a:tailEnd/>
          </a:ln>
        </p:spPr>
        <p:txBody>
          <a:bodyPr lIns="68562" tIns="34281" rIns="68562" bIns="34281">
            <a:spAutoFit/>
          </a:bodyPr>
          <a:lstStyle/>
          <a:p>
            <a:pPr algn="ctr"/>
            <a:r>
              <a:rPr lang="zh-CN" altLang="en-US" sz="2000" b="1">
                <a:solidFill>
                  <a:schemeClr val="bg1"/>
                </a:solidFill>
                <a:latin typeface="思源黑体 CN Bold"/>
                <a:ea typeface="思源黑体 CN Bold"/>
                <a:cs typeface="思源黑体 CN Bold"/>
              </a:rPr>
              <a:t>尊重单位自主权</a:t>
            </a:r>
          </a:p>
        </p:txBody>
      </p:sp>
      <p:sp>
        <p:nvSpPr>
          <p:cNvPr id="19" name="泪滴形 18">
            <a:extLst>
              <a:ext uri="{FF2B5EF4-FFF2-40B4-BE49-F238E27FC236}"/>
            </a:extLst>
          </p:cNvPr>
          <p:cNvSpPr/>
          <p:nvPr/>
        </p:nvSpPr>
        <p:spPr bwMode="auto">
          <a:xfrm rot="8213064">
            <a:off x="696913" y="1112838"/>
            <a:ext cx="1196975" cy="1196975"/>
          </a:xfrm>
          <a:prstGeom prst="teardrop">
            <a:avLst/>
          </a:prstGeom>
          <a:ln w="381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zh-CN" altLang="en-US"/>
          </a:p>
        </p:txBody>
      </p:sp>
      <p:sp>
        <p:nvSpPr>
          <p:cNvPr id="42004" name="TextBox 10"/>
          <p:cNvSpPr txBox="1">
            <a:spLocks noChangeArrowheads="1"/>
          </p:cNvSpPr>
          <p:nvPr/>
        </p:nvSpPr>
        <p:spPr bwMode="auto">
          <a:xfrm>
            <a:off x="684213" y="1492250"/>
            <a:ext cx="1296987" cy="684213"/>
          </a:xfrm>
          <a:prstGeom prst="rect">
            <a:avLst/>
          </a:prstGeom>
          <a:noFill/>
          <a:ln w="9525">
            <a:noFill/>
            <a:miter lim="800000"/>
            <a:headEnd/>
            <a:tailEnd/>
          </a:ln>
        </p:spPr>
        <p:txBody>
          <a:bodyPr lIns="68562" tIns="34281" rIns="68562" bIns="34281">
            <a:spAutoFit/>
          </a:bodyPr>
          <a:lstStyle/>
          <a:p>
            <a:pPr algn="ctr"/>
            <a:r>
              <a:rPr lang="zh-CN" altLang="en-US" sz="2000" b="1">
                <a:solidFill>
                  <a:schemeClr val="bg1"/>
                </a:solidFill>
                <a:latin typeface="思源黑体 CN Bold"/>
                <a:ea typeface="思源黑体 CN Bold"/>
                <a:cs typeface="思源黑体 CN Bold"/>
              </a:rPr>
              <a:t>体现改革精神</a:t>
            </a:r>
          </a:p>
        </p:txBody>
      </p:sp>
      <p:sp>
        <p:nvSpPr>
          <p:cNvPr id="42005" name="TextBox 13"/>
          <p:cNvSpPr txBox="1">
            <a:spLocks noChangeArrowheads="1"/>
          </p:cNvSpPr>
          <p:nvPr/>
        </p:nvSpPr>
        <p:spPr bwMode="auto">
          <a:xfrm>
            <a:off x="2116138" y="1309688"/>
            <a:ext cx="6262687" cy="1254125"/>
          </a:xfrm>
          <a:prstGeom prst="rect">
            <a:avLst/>
          </a:prstGeom>
          <a:noFill/>
          <a:ln w="9525">
            <a:noFill/>
            <a:miter lim="800000"/>
            <a:headEnd/>
            <a:tailEnd/>
          </a:ln>
        </p:spPr>
        <p:txBody>
          <a:bodyPr lIns="68562" tIns="34281" rIns="68562" bIns="34281">
            <a:spAutoFit/>
          </a:bodyPr>
          <a:lstStyle/>
          <a:p>
            <a:pPr algn="just">
              <a:lnSpc>
                <a:spcPct val="120000"/>
              </a:lnSpc>
            </a:pPr>
            <a:r>
              <a:rPr lang="zh-CN" altLang="en-US" sz="2200">
                <a:solidFill>
                  <a:schemeClr val="accent1"/>
                </a:solidFill>
                <a:latin typeface="微软雅黑" pitchFamily="34" charset="-122"/>
                <a:ea typeface="微软雅黑" pitchFamily="34" charset="-122"/>
              </a:rPr>
              <a:t>按照国家改革的基本思路，结合我省科技创新改革发展需要，在我省事权范围内进一步加大改革创新力度，围绕相关领域进行试点示范。</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文本框 1"/>
          <p:cNvSpPr txBox="1">
            <a:spLocks noChangeArrowheads="1"/>
          </p:cNvSpPr>
          <p:nvPr/>
        </p:nvSpPr>
        <p:spPr bwMode="auto">
          <a:xfrm>
            <a:off x="2051050" y="2284413"/>
            <a:ext cx="3467100" cy="584200"/>
          </a:xfrm>
          <a:prstGeom prst="rect">
            <a:avLst/>
          </a:prstGeom>
          <a:noFill/>
          <a:ln w="9525">
            <a:noFill/>
            <a:miter lim="800000"/>
            <a:headEnd/>
            <a:tailEnd/>
          </a:ln>
        </p:spPr>
        <p:txBody>
          <a:bodyPr wrap="none">
            <a:spAutoFit/>
          </a:bodyPr>
          <a:lstStyle/>
          <a:p>
            <a:r>
              <a:rPr lang="zh-CN" altLang="en-US" sz="3200" b="1">
                <a:solidFill>
                  <a:srgbClr val="F2F3F2"/>
                </a:solidFill>
                <a:latin typeface="微软雅黑" pitchFamily="34" charset="-122"/>
                <a:ea typeface="微软雅黑" pitchFamily="34" charset="-122"/>
              </a:rPr>
              <a:t>文件改革创新内容</a:t>
            </a:r>
          </a:p>
        </p:txBody>
      </p:sp>
      <p:sp>
        <p:nvSpPr>
          <p:cNvPr id="44034" name="文本框 12"/>
          <p:cNvSpPr txBox="1">
            <a:spLocks noChangeArrowheads="1"/>
          </p:cNvSpPr>
          <p:nvPr/>
        </p:nvSpPr>
        <p:spPr bwMode="auto">
          <a:xfrm>
            <a:off x="684213" y="1419225"/>
            <a:ext cx="1403350" cy="457200"/>
          </a:xfrm>
          <a:prstGeom prst="rect">
            <a:avLst/>
          </a:prstGeom>
          <a:noFill/>
          <a:ln w="9525">
            <a:noFill/>
            <a:miter lim="800000"/>
            <a:headEnd/>
            <a:tailEnd/>
          </a:ln>
        </p:spPr>
        <p:txBody>
          <a:bodyPr wrap="none">
            <a:spAutoFit/>
          </a:bodyPr>
          <a:lstStyle/>
          <a:p>
            <a:r>
              <a:rPr lang="zh-CN" altLang="en-US" sz="2400" b="1">
                <a:solidFill>
                  <a:schemeClr val="bg1"/>
                </a:solidFill>
                <a:latin typeface="微软雅黑" pitchFamily="34" charset="-122"/>
                <a:ea typeface="微软雅黑" pitchFamily="34" charset="-122"/>
              </a:rPr>
              <a:t>第三部分</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0"/>
          <p:cNvSpPr/>
          <p:nvPr/>
        </p:nvSpPr>
        <p:spPr>
          <a:xfrm>
            <a:off x="4716463" y="915988"/>
            <a:ext cx="3390900" cy="3384550"/>
          </a:xfrm>
          <a:prstGeom prst="rect">
            <a:avLst/>
          </a:prstGeom>
          <a:noFill/>
          <a:ln w="28575">
            <a:solidFill>
              <a:schemeClr val="accent4">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en-US" altLang="zh-CN" sz="1200" dirty="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46083" name="矩形 32"/>
          <p:cNvSpPr>
            <a:spLocks noChangeArrowheads="1"/>
          </p:cNvSpPr>
          <p:nvPr/>
        </p:nvSpPr>
        <p:spPr bwMode="auto">
          <a:xfrm>
            <a:off x="4787900" y="1563688"/>
            <a:ext cx="3138488" cy="1733550"/>
          </a:xfrm>
          <a:prstGeom prst="rect">
            <a:avLst/>
          </a:prstGeom>
          <a:noFill/>
          <a:ln w="9525">
            <a:noFill/>
            <a:miter lim="800000"/>
            <a:headEnd/>
            <a:tailEnd/>
          </a:ln>
        </p:spPr>
        <p:txBody>
          <a:bodyPr>
            <a:spAutoFit/>
          </a:bodyPr>
          <a:lstStyle/>
          <a:p>
            <a:pPr algn="just">
              <a:lnSpc>
                <a:spcPct val="127000"/>
              </a:lnSpc>
            </a:pPr>
            <a:r>
              <a:rPr lang="en-US" altLang="zh-CN" sz="2800">
                <a:solidFill>
                  <a:srgbClr val="0070C0"/>
                </a:solidFill>
                <a:latin typeface="微软雅黑" pitchFamily="34" charset="-122"/>
                <a:ea typeface="微软雅黑" pitchFamily="34" charset="-122"/>
                <a:sym typeface="Gill Sans"/>
              </a:rPr>
              <a:t>《</a:t>
            </a:r>
            <a:r>
              <a:rPr lang="zh-CN" altLang="en-US" sz="2800">
                <a:solidFill>
                  <a:srgbClr val="0070C0"/>
                </a:solidFill>
                <a:latin typeface="微软雅黑" pitchFamily="34" charset="-122"/>
                <a:ea typeface="微软雅黑" pitchFamily="34" charset="-122"/>
                <a:sym typeface="Gill Sans"/>
              </a:rPr>
              <a:t>实施意见</a:t>
            </a:r>
            <a:r>
              <a:rPr lang="en-US" altLang="zh-CN" sz="2800">
                <a:solidFill>
                  <a:srgbClr val="0070C0"/>
                </a:solidFill>
                <a:latin typeface="微软雅黑" pitchFamily="34" charset="-122"/>
                <a:ea typeface="微软雅黑" pitchFamily="34" charset="-122"/>
                <a:sym typeface="Gill Sans"/>
              </a:rPr>
              <a:t>》</a:t>
            </a:r>
            <a:r>
              <a:rPr lang="zh-CN" altLang="en-US" sz="2800">
                <a:solidFill>
                  <a:srgbClr val="0070C0"/>
                </a:solidFill>
                <a:latin typeface="微软雅黑" pitchFamily="34" charset="-122"/>
                <a:ea typeface="微软雅黑" pitchFamily="34" charset="-122"/>
                <a:sym typeface="Gill Sans"/>
              </a:rPr>
              <a:t>共</a:t>
            </a:r>
            <a:r>
              <a:rPr lang="en-US" altLang="zh-CN" sz="2800">
                <a:solidFill>
                  <a:srgbClr val="0070C0"/>
                </a:solidFill>
                <a:latin typeface="微软雅黑" pitchFamily="34" charset="-122"/>
                <a:ea typeface="微软雅黑" pitchFamily="34" charset="-122"/>
                <a:sym typeface="Gill Sans"/>
              </a:rPr>
              <a:t>13</a:t>
            </a:r>
            <a:r>
              <a:rPr lang="zh-CN" altLang="en-US" sz="2800">
                <a:solidFill>
                  <a:srgbClr val="0070C0"/>
                </a:solidFill>
                <a:latin typeface="微软雅黑" pitchFamily="34" charset="-122"/>
                <a:ea typeface="微软雅黑" pitchFamily="34" charset="-122"/>
                <a:sym typeface="Gill Sans"/>
              </a:rPr>
              <a:t>条，主要包括</a:t>
            </a:r>
            <a:r>
              <a:rPr lang="en-US" altLang="zh-CN" sz="2800">
                <a:solidFill>
                  <a:srgbClr val="0070C0"/>
                </a:solidFill>
                <a:latin typeface="微软雅黑" pitchFamily="34" charset="-122"/>
                <a:ea typeface="微软雅黑" pitchFamily="34" charset="-122"/>
                <a:sym typeface="Gill Sans"/>
              </a:rPr>
              <a:t>5</a:t>
            </a:r>
            <a:r>
              <a:rPr lang="zh-CN" altLang="en-US" sz="2800">
                <a:solidFill>
                  <a:srgbClr val="0070C0"/>
                </a:solidFill>
                <a:latin typeface="微软雅黑" pitchFamily="34" charset="-122"/>
                <a:ea typeface="微软雅黑" pitchFamily="34" charset="-122"/>
                <a:sym typeface="Gill Sans"/>
              </a:rPr>
              <a:t>个方面内容。</a:t>
            </a:r>
          </a:p>
        </p:txBody>
      </p:sp>
      <p:sp>
        <p:nvSpPr>
          <p:cNvPr id="10" name="Rectangle 10"/>
          <p:cNvSpPr/>
          <p:nvPr/>
        </p:nvSpPr>
        <p:spPr>
          <a:xfrm>
            <a:off x="1036638" y="930275"/>
            <a:ext cx="3168650" cy="3384550"/>
          </a:xfrm>
          <a:prstGeom prst="rect">
            <a:avLst/>
          </a:prstGeom>
          <a:solidFill>
            <a:schemeClr val="bg1"/>
          </a:solidFill>
          <a:ln w="28575">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en-US" altLang="zh-CN" sz="1200">
              <a:solidFill>
                <a:srgbClr val="FFFFFF"/>
              </a:solidFill>
              <a:latin typeface="Arial" panose="020B0604020202020204" pitchFamily="34" charset="0"/>
              <a:ea typeface="微软雅黑" pitchFamily="34" charset="-122"/>
              <a:sym typeface="Arial" panose="020B0604020202020204" pitchFamily="34" charset="0"/>
            </a:endParaRPr>
          </a:p>
        </p:txBody>
      </p:sp>
      <p:sp>
        <p:nvSpPr>
          <p:cNvPr id="46085" name="矩形 10"/>
          <p:cNvSpPr>
            <a:spLocks noChangeArrowheads="1"/>
          </p:cNvSpPr>
          <p:nvPr/>
        </p:nvSpPr>
        <p:spPr bwMode="auto">
          <a:xfrm>
            <a:off x="1090613" y="1808163"/>
            <a:ext cx="2995612" cy="1462087"/>
          </a:xfrm>
          <a:prstGeom prst="rect">
            <a:avLst/>
          </a:prstGeom>
          <a:noFill/>
          <a:ln w="9525">
            <a:noFill/>
            <a:miter lim="800000"/>
            <a:headEnd/>
            <a:tailEnd/>
          </a:ln>
        </p:spPr>
        <p:txBody>
          <a:bodyPr>
            <a:spAutoFit/>
          </a:bodyPr>
          <a:lstStyle/>
          <a:p>
            <a:pPr algn="ctr">
              <a:lnSpc>
                <a:spcPct val="127000"/>
              </a:lnSpc>
            </a:pPr>
            <a:r>
              <a:rPr lang="zh-CN" altLang="en-US" sz="2400" b="1">
                <a:solidFill>
                  <a:srgbClr val="C00000"/>
                </a:solidFill>
                <a:latin typeface="微软雅黑" pitchFamily="34" charset="-122"/>
                <a:ea typeface="微软雅黑" pitchFamily="34" charset="-122"/>
                <a:sym typeface="Gill Sans"/>
              </a:rPr>
              <a:t>关于实行以增加知识价值为导向分配政策的实施意见</a:t>
            </a:r>
            <a:endParaRPr lang="zh-CN" altLang="en-US" sz="2400" b="1">
              <a:solidFill>
                <a:srgbClr val="C00000"/>
              </a:solidFill>
              <a:latin typeface="Calibri" pitchFamily="34" charset="0"/>
            </a:endParaRPr>
          </a:p>
        </p:txBody>
      </p:sp>
      <p:grpSp>
        <p:nvGrpSpPr>
          <p:cNvPr id="46086" name="组合 4"/>
          <p:cNvGrpSpPr>
            <a:grpSpLocks/>
          </p:cNvGrpSpPr>
          <p:nvPr/>
        </p:nvGrpSpPr>
        <p:grpSpPr bwMode="auto">
          <a:xfrm>
            <a:off x="0" y="-92075"/>
            <a:ext cx="2268538" cy="935038"/>
            <a:chOff x="2859260" y="0"/>
            <a:chExt cx="3861580" cy="1276713"/>
          </a:xfrm>
        </p:grpSpPr>
        <p:pic>
          <p:nvPicPr>
            <p:cNvPr id="46088" name="图片 1"/>
            <p:cNvPicPr>
              <a:picLocks noChangeAspect="1"/>
            </p:cNvPicPr>
            <p:nvPr/>
          </p:nvPicPr>
          <p:blipFill>
            <a:blip r:embed="rId4"/>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46089" name="图片 2"/>
            <p:cNvPicPr>
              <a:picLocks noChangeAspect="1"/>
            </p:cNvPicPr>
            <p:nvPr/>
          </p:nvPicPr>
          <p:blipFill>
            <a:blip r:embed="rId5"/>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46087" name="文本框 3"/>
          <p:cNvSpPr txBox="1">
            <a:spLocks noChangeArrowheads="1"/>
          </p:cNvSpPr>
          <p:nvPr/>
        </p:nvSpPr>
        <p:spPr bwMode="auto">
          <a:xfrm>
            <a:off x="0" y="123825"/>
            <a:ext cx="2017713" cy="368300"/>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文件改革创新内容</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组合 4"/>
          <p:cNvGrpSpPr>
            <a:grpSpLocks/>
          </p:cNvGrpSpPr>
          <p:nvPr/>
        </p:nvGrpSpPr>
        <p:grpSpPr bwMode="auto">
          <a:xfrm>
            <a:off x="0" y="-92075"/>
            <a:ext cx="2268538" cy="935038"/>
            <a:chOff x="2859260" y="0"/>
            <a:chExt cx="3861580" cy="1276713"/>
          </a:xfrm>
        </p:grpSpPr>
        <p:pic>
          <p:nvPicPr>
            <p:cNvPr id="48147"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48148"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48130" name="文本框 3"/>
          <p:cNvSpPr txBox="1">
            <a:spLocks noChangeArrowheads="1"/>
          </p:cNvSpPr>
          <p:nvPr/>
        </p:nvSpPr>
        <p:spPr bwMode="auto">
          <a:xfrm>
            <a:off x="0" y="123825"/>
            <a:ext cx="2124075" cy="369888"/>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文件改革创新内容</a:t>
            </a:r>
          </a:p>
        </p:txBody>
      </p:sp>
      <p:pic>
        <p:nvPicPr>
          <p:cNvPr id="48131" name="图片 1"/>
          <p:cNvPicPr>
            <a:picLocks noChangeAspect="1"/>
          </p:cNvPicPr>
          <p:nvPr/>
        </p:nvPicPr>
        <p:blipFill>
          <a:blip r:embed="rId5"/>
          <a:srcRect/>
          <a:stretch>
            <a:fillRect/>
          </a:stretch>
        </p:blipFill>
        <p:spPr bwMode="auto">
          <a:xfrm>
            <a:off x="646113" y="1576388"/>
            <a:ext cx="3619500" cy="2065337"/>
          </a:xfrm>
          <a:prstGeom prst="rect">
            <a:avLst/>
          </a:prstGeom>
          <a:noFill/>
          <a:ln w="9525">
            <a:solidFill>
              <a:srgbClr val="C00000"/>
            </a:solidFill>
            <a:miter lim="800000"/>
            <a:headEnd/>
            <a:tailEnd/>
          </a:ln>
        </p:spPr>
      </p:pic>
      <p:sp>
        <p:nvSpPr>
          <p:cNvPr id="5" name="椭圆 4">
            <a:extLst>
              <a:ext uri="{FF2B5EF4-FFF2-40B4-BE49-F238E27FC236}"/>
            </a:extLst>
          </p:cNvPr>
          <p:cNvSpPr/>
          <p:nvPr/>
        </p:nvSpPr>
        <p:spPr bwMode="auto">
          <a:xfrm>
            <a:off x="4822825" y="906463"/>
            <a:ext cx="504825" cy="504825"/>
          </a:xfrm>
          <a:prstGeom prst="ellipse">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CN" dirty="0"/>
              <a:t>1</a:t>
            </a:r>
            <a:endParaRPr lang="zh-CN" altLang="en-US" dirty="0"/>
          </a:p>
        </p:txBody>
      </p:sp>
      <p:sp>
        <p:nvSpPr>
          <p:cNvPr id="6" name="矩形 5">
            <a:extLst>
              <a:ext uri="{FF2B5EF4-FFF2-40B4-BE49-F238E27FC236}"/>
            </a:extLst>
          </p:cNvPr>
          <p:cNvSpPr/>
          <p:nvPr/>
        </p:nvSpPr>
        <p:spPr bwMode="auto">
          <a:xfrm>
            <a:off x="5435600" y="906463"/>
            <a:ext cx="3097213" cy="504825"/>
          </a:xfrm>
          <a:prstGeom prst="rect">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000">
              <a:defRPr/>
            </a:pPr>
            <a:r>
              <a:rPr lang="zh-CN" altLang="en-US" b="1" dirty="0">
                <a:solidFill>
                  <a:schemeClr val="bg1"/>
                </a:solidFill>
                <a:latin typeface="微软雅黑" pitchFamily="34" charset="-122"/>
                <a:ea typeface="微软雅黑" pitchFamily="34" charset="-122"/>
              </a:rPr>
              <a:t>充分授予用人单位自主权</a:t>
            </a:r>
            <a:endParaRPr lang="en-GB" altLang="zh-CN" b="1" dirty="0">
              <a:solidFill>
                <a:schemeClr val="bg1"/>
              </a:solidFill>
              <a:latin typeface="微软雅黑" pitchFamily="34" charset="-122"/>
              <a:ea typeface="微软雅黑" pitchFamily="34" charset="-122"/>
            </a:endParaRPr>
          </a:p>
        </p:txBody>
      </p:sp>
      <p:sp>
        <p:nvSpPr>
          <p:cNvPr id="35" name="椭圆 34">
            <a:extLst>
              <a:ext uri="{FF2B5EF4-FFF2-40B4-BE49-F238E27FC236}"/>
            </a:extLst>
          </p:cNvPr>
          <p:cNvSpPr/>
          <p:nvPr/>
        </p:nvSpPr>
        <p:spPr bwMode="auto">
          <a:xfrm>
            <a:off x="4822825" y="1628775"/>
            <a:ext cx="504825" cy="504825"/>
          </a:xfrm>
          <a:prstGeom prst="ellipse">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CN" dirty="0"/>
              <a:t>2</a:t>
            </a:r>
            <a:endParaRPr lang="zh-CN" altLang="en-US" dirty="0"/>
          </a:p>
        </p:txBody>
      </p:sp>
      <p:sp>
        <p:nvSpPr>
          <p:cNvPr id="36" name="矩形 35">
            <a:extLst>
              <a:ext uri="{FF2B5EF4-FFF2-40B4-BE49-F238E27FC236}"/>
            </a:extLst>
          </p:cNvPr>
          <p:cNvSpPr/>
          <p:nvPr/>
        </p:nvSpPr>
        <p:spPr bwMode="auto">
          <a:xfrm>
            <a:off x="5435600" y="1628775"/>
            <a:ext cx="3097213" cy="504825"/>
          </a:xfrm>
          <a:prstGeom prst="rect">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000">
              <a:defRPr/>
            </a:pPr>
            <a:r>
              <a:rPr lang="zh-CN" altLang="en-US" b="1" dirty="0">
                <a:solidFill>
                  <a:schemeClr val="bg1"/>
                </a:solidFill>
                <a:latin typeface="微软雅黑" pitchFamily="34" charset="-122"/>
                <a:ea typeface="微软雅黑" pitchFamily="34" charset="-122"/>
              </a:rPr>
              <a:t>围绕省内事权做好改革文章</a:t>
            </a:r>
          </a:p>
        </p:txBody>
      </p:sp>
      <p:sp>
        <p:nvSpPr>
          <p:cNvPr id="37" name="椭圆 36">
            <a:extLst>
              <a:ext uri="{FF2B5EF4-FFF2-40B4-BE49-F238E27FC236}"/>
            </a:extLst>
          </p:cNvPr>
          <p:cNvSpPr/>
          <p:nvPr/>
        </p:nvSpPr>
        <p:spPr bwMode="auto">
          <a:xfrm>
            <a:off x="4822825" y="2351088"/>
            <a:ext cx="504825" cy="504825"/>
          </a:xfrm>
          <a:prstGeom prst="ellipse">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CN" dirty="0"/>
              <a:t>3</a:t>
            </a:r>
            <a:endParaRPr lang="zh-CN" altLang="en-US" dirty="0"/>
          </a:p>
        </p:txBody>
      </p:sp>
      <p:sp>
        <p:nvSpPr>
          <p:cNvPr id="38" name="矩形 37">
            <a:extLst>
              <a:ext uri="{FF2B5EF4-FFF2-40B4-BE49-F238E27FC236}"/>
            </a:extLst>
          </p:cNvPr>
          <p:cNvSpPr/>
          <p:nvPr/>
        </p:nvSpPr>
        <p:spPr bwMode="auto">
          <a:xfrm>
            <a:off x="5435600" y="2355850"/>
            <a:ext cx="3097213" cy="503238"/>
          </a:xfrm>
          <a:prstGeom prst="rect">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000">
              <a:defRPr/>
            </a:pPr>
            <a:r>
              <a:rPr lang="zh-CN" altLang="en-US" b="1" dirty="0">
                <a:solidFill>
                  <a:schemeClr val="bg1"/>
                </a:solidFill>
                <a:latin typeface="微软雅黑" pitchFamily="34" charset="-122"/>
                <a:ea typeface="微软雅黑" pitchFamily="34" charset="-122"/>
              </a:rPr>
              <a:t>丰富完善原有政策</a:t>
            </a:r>
          </a:p>
        </p:txBody>
      </p:sp>
      <p:sp>
        <p:nvSpPr>
          <p:cNvPr id="39" name="椭圆 38">
            <a:extLst>
              <a:ext uri="{FF2B5EF4-FFF2-40B4-BE49-F238E27FC236}"/>
            </a:extLst>
          </p:cNvPr>
          <p:cNvSpPr/>
          <p:nvPr/>
        </p:nvSpPr>
        <p:spPr bwMode="auto">
          <a:xfrm>
            <a:off x="4822825" y="3073400"/>
            <a:ext cx="504825" cy="504825"/>
          </a:xfrm>
          <a:prstGeom prst="ellipse">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CN" dirty="0"/>
              <a:t>4</a:t>
            </a:r>
            <a:endParaRPr lang="zh-CN" altLang="en-US" dirty="0"/>
          </a:p>
        </p:txBody>
      </p:sp>
      <p:sp>
        <p:nvSpPr>
          <p:cNvPr id="40" name="矩形 39">
            <a:extLst>
              <a:ext uri="{FF2B5EF4-FFF2-40B4-BE49-F238E27FC236}"/>
            </a:extLst>
          </p:cNvPr>
          <p:cNvSpPr/>
          <p:nvPr/>
        </p:nvSpPr>
        <p:spPr bwMode="auto">
          <a:xfrm>
            <a:off x="5435600" y="3073400"/>
            <a:ext cx="3097213" cy="504825"/>
          </a:xfrm>
          <a:prstGeom prst="rect">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000">
              <a:defRPr/>
            </a:pPr>
            <a:r>
              <a:rPr lang="zh-CN" altLang="en-US" b="1" dirty="0">
                <a:solidFill>
                  <a:schemeClr val="bg1"/>
                </a:solidFill>
                <a:latin typeface="微软雅黑" pitchFamily="34" charset="-122"/>
                <a:ea typeface="微软雅黑" pitchFamily="34" charset="-122"/>
              </a:rPr>
              <a:t>总结经验做法</a:t>
            </a:r>
          </a:p>
        </p:txBody>
      </p:sp>
      <p:sp>
        <p:nvSpPr>
          <p:cNvPr id="41" name="椭圆 40">
            <a:extLst>
              <a:ext uri="{FF2B5EF4-FFF2-40B4-BE49-F238E27FC236}"/>
            </a:extLst>
          </p:cNvPr>
          <p:cNvSpPr/>
          <p:nvPr/>
        </p:nvSpPr>
        <p:spPr bwMode="auto">
          <a:xfrm>
            <a:off x="4822825" y="3795713"/>
            <a:ext cx="504825" cy="504825"/>
          </a:xfrm>
          <a:prstGeom prst="ellipse">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zh-CN" dirty="0"/>
              <a:t>5</a:t>
            </a:r>
            <a:endParaRPr lang="zh-CN" altLang="en-US" dirty="0"/>
          </a:p>
        </p:txBody>
      </p:sp>
      <p:sp>
        <p:nvSpPr>
          <p:cNvPr id="42" name="矩形 41">
            <a:extLst>
              <a:ext uri="{FF2B5EF4-FFF2-40B4-BE49-F238E27FC236}"/>
            </a:extLst>
          </p:cNvPr>
          <p:cNvSpPr/>
          <p:nvPr/>
        </p:nvSpPr>
        <p:spPr bwMode="auto">
          <a:xfrm>
            <a:off x="5435600" y="3795713"/>
            <a:ext cx="3097213" cy="504825"/>
          </a:xfrm>
          <a:prstGeom prst="rect">
            <a:avLst/>
          </a:prstGeom>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000">
              <a:defRPr/>
            </a:pPr>
            <a:r>
              <a:rPr lang="zh-CN" altLang="en-US" b="1" dirty="0">
                <a:solidFill>
                  <a:schemeClr val="bg1"/>
                </a:solidFill>
                <a:latin typeface="微软雅黑" pitchFamily="34" charset="-122"/>
                <a:ea typeface="微软雅黑" pitchFamily="34" charset="-122"/>
              </a:rPr>
              <a:t>开展重点探索</a:t>
            </a:r>
          </a:p>
        </p:txBody>
      </p:sp>
      <p:cxnSp>
        <p:nvCxnSpPr>
          <p:cNvPr id="8" name="连接符: 肘形 7">
            <a:extLst>
              <a:ext uri="{FF2B5EF4-FFF2-40B4-BE49-F238E27FC236}"/>
            </a:extLst>
          </p:cNvPr>
          <p:cNvCxnSpPr>
            <a:stCxn id="2" idx="3"/>
            <a:endCxn id="5" idx="2"/>
          </p:cNvCxnSpPr>
          <p:nvPr/>
        </p:nvCxnSpPr>
        <p:spPr>
          <a:xfrm flipV="1">
            <a:off x="4265613" y="1158875"/>
            <a:ext cx="557212" cy="145097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连接符: 肘形 9">
            <a:extLst>
              <a:ext uri="{FF2B5EF4-FFF2-40B4-BE49-F238E27FC236}"/>
            </a:extLst>
          </p:cNvPr>
          <p:cNvCxnSpPr>
            <a:stCxn id="2" idx="3"/>
            <a:endCxn id="41" idx="2"/>
          </p:cNvCxnSpPr>
          <p:nvPr/>
        </p:nvCxnSpPr>
        <p:spPr>
          <a:xfrm>
            <a:off x="4265613" y="2609850"/>
            <a:ext cx="557212" cy="143827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连接符: 肘形 11">
            <a:extLst>
              <a:ext uri="{FF2B5EF4-FFF2-40B4-BE49-F238E27FC236}"/>
            </a:extLst>
          </p:cNvPr>
          <p:cNvCxnSpPr>
            <a:cxnSpLocks/>
            <a:stCxn id="2" idx="3"/>
            <a:endCxn id="35" idx="2"/>
          </p:cNvCxnSpPr>
          <p:nvPr/>
        </p:nvCxnSpPr>
        <p:spPr>
          <a:xfrm flipV="1">
            <a:off x="4265613" y="1881188"/>
            <a:ext cx="557212" cy="72866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连接符: 肘形 14">
            <a:extLst>
              <a:ext uri="{FF2B5EF4-FFF2-40B4-BE49-F238E27FC236}"/>
            </a:extLst>
          </p:cNvPr>
          <p:cNvCxnSpPr>
            <a:stCxn id="2" idx="3"/>
            <a:endCxn id="39" idx="2"/>
          </p:cNvCxnSpPr>
          <p:nvPr/>
        </p:nvCxnSpPr>
        <p:spPr>
          <a:xfrm>
            <a:off x="4265613" y="2609850"/>
            <a:ext cx="557212" cy="71596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连接符: 肘形 16">
            <a:extLst>
              <a:ext uri="{FF2B5EF4-FFF2-40B4-BE49-F238E27FC236}"/>
            </a:extLst>
          </p:cNvPr>
          <p:cNvCxnSpPr>
            <a:stCxn id="2" idx="3"/>
            <a:endCxn id="37" idx="2"/>
          </p:cNvCxnSpPr>
          <p:nvPr/>
        </p:nvCxnSpPr>
        <p:spPr>
          <a:xfrm flipV="1">
            <a:off x="4265613" y="2603500"/>
            <a:ext cx="557212" cy="635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组合 4"/>
          <p:cNvGrpSpPr>
            <a:grpSpLocks/>
          </p:cNvGrpSpPr>
          <p:nvPr/>
        </p:nvGrpSpPr>
        <p:grpSpPr bwMode="auto">
          <a:xfrm>
            <a:off x="0" y="-92075"/>
            <a:ext cx="2268538" cy="935038"/>
            <a:chOff x="2859260" y="0"/>
            <a:chExt cx="3861580" cy="1276713"/>
          </a:xfrm>
        </p:grpSpPr>
        <p:pic>
          <p:nvPicPr>
            <p:cNvPr id="50195"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50196"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50178" name="文本框 3"/>
          <p:cNvSpPr txBox="1">
            <a:spLocks noChangeArrowheads="1"/>
          </p:cNvSpPr>
          <p:nvPr/>
        </p:nvSpPr>
        <p:spPr bwMode="auto">
          <a:xfrm>
            <a:off x="0" y="123825"/>
            <a:ext cx="2051050" cy="369888"/>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文件改革创新内容</a:t>
            </a:r>
          </a:p>
        </p:txBody>
      </p:sp>
      <p:grpSp>
        <p:nvGrpSpPr>
          <p:cNvPr id="28" name="组合 27"/>
          <p:cNvGrpSpPr/>
          <p:nvPr/>
        </p:nvGrpSpPr>
        <p:grpSpPr>
          <a:xfrm>
            <a:off x="755576" y="915566"/>
            <a:ext cx="678209" cy="568403"/>
            <a:chOff x="1284922" y="2135144"/>
            <a:chExt cx="1442627" cy="1522131"/>
          </a:xfrm>
          <a:effectLst>
            <a:outerShdw blurRad="63500" sx="102000" sy="102000" algn="ctr" rotWithShape="0">
              <a:prstClr val="black">
                <a:alpha val="40000"/>
              </a:prstClr>
            </a:outerShdw>
          </a:effectLst>
        </p:grpSpPr>
        <p:sp>
          <p:nvSpPr>
            <p:cNvPr id="29" name="圆角矩形 28"/>
            <p:cNvSpPr/>
            <p:nvPr/>
          </p:nvSpPr>
          <p:spPr>
            <a:xfrm>
              <a:off x="1284922" y="2135144"/>
              <a:ext cx="1442627" cy="1442627"/>
            </a:xfrm>
            <a:prstGeom prst="roundRect">
              <a:avLst>
                <a:gd name="adj" fmla="val 6941"/>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latin typeface="微软雅黑" panose="020B0503020204020204" pitchFamily="34" charset="-122"/>
                <a:ea typeface="微软雅黑" pitchFamily="34" charset="-122"/>
              </a:endParaRPr>
            </a:p>
          </p:txBody>
        </p:sp>
        <p:sp>
          <p:nvSpPr>
            <p:cNvPr id="30" name="文本框 47"/>
            <p:cNvSpPr txBox="1"/>
            <p:nvPr/>
          </p:nvSpPr>
          <p:spPr>
            <a:xfrm>
              <a:off x="1671047" y="2256140"/>
              <a:ext cx="692447" cy="1401135"/>
            </a:xfrm>
            <a:prstGeom prst="rect">
              <a:avLst/>
            </a:prstGeom>
            <a:noFill/>
          </p:spPr>
          <p:txBody>
            <a:bodyPr wrap="none">
              <a:spAutoFit/>
            </a:bodyPr>
            <a:lstStyle/>
            <a:p>
              <a:pPr fontAlgn="auto">
                <a:spcBef>
                  <a:spcPts val="0"/>
                </a:spcBef>
                <a:spcAft>
                  <a:spcPts val="0"/>
                </a:spcAft>
                <a:defRPr/>
              </a:pPr>
              <a:r>
                <a:rPr lang="en-US" altLang="zh-CN" sz="2800" dirty="0">
                  <a:solidFill>
                    <a:schemeClr val="bg1"/>
                  </a:solidFill>
                  <a:latin typeface="微软雅黑" panose="020B0503020204020204" pitchFamily="34" charset="-122"/>
                  <a:ea typeface="微软雅黑" pitchFamily="34" charset="-122"/>
                </a:rPr>
                <a:t>1</a:t>
              </a:r>
              <a:endParaRPr lang="zh-CN" altLang="en-US" sz="2800" dirty="0">
                <a:solidFill>
                  <a:schemeClr val="bg1"/>
                </a:solidFill>
                <a:latin typeface="微软雅黑" panose="020B0503020204020204" pitchFamily="34" charset="-122"/>
                <a:ea typeface="微软雅黑" pitchFamily="34" charset="-122"/>
              </a:endParaRPr>
            </a:p>
          </p:txBody>
        </p:sp>
      </p:grpSp>
      <p:sp>
        <p:nvSpPr>
          <p:cNvPr id="50180" name="TextBox 30"/>
          <p:cNvSpPr txBox="1">
            <a:spLocks noChangeArrowheads="1"/>
          </p:cNvSpPr>
          <p:nvPr/>
        </p:nvSpPr>
        <p:spPr bwMode="auto">
          <a:xfrm>
            <a:off x="1619250" y="987425"/>
            <a:ext cx="5256213" cy="461963"/>
          </a:xfrm>
          <a:prstGeom prst="rect">
            <a:avLst/>
          </a:prstGeom>
          <a:noFill/>
          <a:ln w="9525">
            <a:noFill/>
            <a:miter lim="800000"/>
            <a:headEnd/>
            <a:tailEnd/>
          </a:ln>
        </p:spPr>
        <p:txBody>
          <a:bodyPr>
            <a:spAutoFit/>
          </a:bodyPr>
          <a:lstStyle/>
          <a:p>
            <a:r>
              <a:rPr lang="zh-CN" altLang="zh-CN" sz="2400" b="1">
                <a:solidFill>
                  <a:schemeClr val="accent1"/>
                </a:solidFill>
                <a:latin typeface="微软雅黑" pitchFamily="34" charset="-122"/>
                <a:ea typeface="微软雅黑" pitchFamily="34" charset="-122"/>
              </a:rPr>
              <a:t>充分授予用人单位自主权。</a:t>
            </a:r>
            <a:endParaRPr lang="zh-CN" altLang="en-US" sz="2400" b="1">
              <a:solidFill>
                <a:schemeClr val="accent1"/>
              </a:solidFill>
              <a:latin typeface="微软雅黑" pitchFamily="34" charset="-122"/>
              <a:ea typeface="微软雅黑" pitchFamily="34" charset="-122"/>
            </a:endParaRPr>
          </a:p>
        </p:txBody>
      </p:sp>
      <p:sp>
        <p:nvSpPr>
          <p:cNvPr id="2" name="矩形 1">
            <a:extLst>
              <a:ext uri="{FF2B5EF4-FFF2-40B4-BE49-F238E27FC236}"/>
            </a:extLst>
          </p:cNvPr>
          <p:cNvSpPr/>
          <p:nvPr/>
        </p:nvSpPr>
        <p:spPr bwMode="auto">
          <a:xfrm>
            <a:off x="739775" y="1701800"/>
            <a:ext cx="879475" cy="1374775"/>
          </a:xfrm>
          <a:prstGeom prst="rect">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chemeClr val="bg1"/>
                </a:solidFill>
                <a:latin typeface="微软雅黑" pitchFamily="34" charset="-122"/>
                <a:ea typeface="微软雅黑" pitchFamily="34" charset="-122"/>
              </a:rPr>
              <a:t>第一条</a:t>
            </a:r>
            <a:endParaRPr lang="zh-CN" altLang="en-US">
              <a:solidFill>
                <a:schemeClr val="bg1"/>
              </a:solidFill>
            </a:endParaRPr>
          </a:p>
        </p:txBody>
      </p:sp>
      <p:sp>
        <p:nvSpPr>
          <p:cNvPr id="3" name="矩形 2">
            <a:extLst>
              <a:ext uri="{FF2B5EF4-FFF2-40B4-BE49-F238E27FC236}"/>
            </a:extLst>
          </p:cNvPr>
          <p:cNvSpPr/>
          <p:nvPr/>
        </p:nvSpPr>
        <p:spPr bwMode="auto">
          <a:xfrm>
            <a:off x="1763688" y="1701595"/>
            <a:ext cx="6480720" cy="366099"/>
          </a:xfrm>
          <a:prstGeom prst="rect">
            <a:avLst/>
          </a:prstGeom>
          <a:solidFill>
            <a:schemeClr val="accent1">
              <a:lumMod val="60000"/>
              <a:lumOff val="40000"/>
            </a:schemeClr>
          </a:solidFill>
          <a:ln w="15875">
            <a:noFill/>
          </a:ln>
          <a:effectLst>
            <a:innerShdw blurRad="63500" dist="25400" dir="8100000">
              <a:prstClr val="black">
                <a:alpha val="50000"/>
              </a:prstClr>
            </a:innerShdw>
          </a:effectLst>
        </p:spPr>
        <p:txBody>
          <a:bodyPr/>
          <a:lstStyle/>
          <a:p>
            <a:pPr>
              <a:defRPr/>
            </a:pPr>
            <a:r>
              <a:rPr lang="zh-CN" altLang="en-US" dirty="0">
                <a:solidFill>
                  <a:schemeClr val="bg1"/>
                </a:solidFill>
                <a:latin typeface="微软雅黑" pitchFamily="34" charset="-122"/>
                <a:ea typeface="微软雅黑" pitchFamily="34" charset="-122"/>
              </a:rPr>
              <a:t>推动高校、科研机构实行体现自身特点的分配办法。</a:t>
            </a:r>
            <a:endParaRPr lang="en-US" altLang="zh-CN" dirty="0">
              <a:solidFill>
                <a:schemeClr val="bg1"/>
              </a:solidFill>
              <a:latin typeface="微软雅黑" pitchFamily="34" charset="-122"/>
              <a:ea typeface="微软雅黑" pitchFamily="34" charset="-122"/>
            </a:endParaRPr>
          </a:p>
        </p:txBody>
      </p:sp>
      <p:sp>
        <p:nvSpPr>
          <p:cNvPr id="4" name="矩形 3">
            <a:extLst>
              <a:ext uri="{FF2B5EF4-FFF2-40B4-BE49-F238E27FC236}"/>
            </a:extLst>
          </p:cNvPr>
          <p:cNvSpPr/>
          <p:nvPr/>
        </p:nvSpPr>
        <p:spPr bwMode="auto">
          <a:xfrm>
            <a:off x="1763688" y="2211710"/>
            <a:ext cx="6480720" cy="864097"/>
          </a:xfrm>
          <a:prstGeom prst="rect">
            <a:avLst/>
          </a:prstGeom>
          <a:noFill/>
          <a:ln w="15875">
            <a:solidFill>
              <a:schemeClr val="accent2">
                <a:lumMod val="75000"/>
              </a:schemeClr>
            </a:solidFill>
          </a:ln>
          <a:effectLst>
            <a:innerShdw blurRad="63500" dist="25400" dir="8100000">
              <a:prstClr val="black">
                <a:alpha val="50000"/>
              </a:prstClr>
            </a:innerShdw>
          </a:effectLst>
        </p:spPr>
        <p:txBody>
          <a:bodyPr/>
          <a:lstStyle/>
          <a:p>
            <a:pPr>
              <a:lnSpc>
                <a:spcPts val="3200"/>
              </a:lnSpc>
              <a:defRPr/>
            </a:pPr>
            <a:r>
              <a:rPr lang="zh-CN" altLang="zh-CN" dirty="0">
                <a:solidFill>
                  <a:schemeClr val="accent1"/>
                </a:solidFill>
                <a:latin typeface="黑体" panose="02010609060101010101" pitchFamily="49" charset="-122"/>
                <a:ea typeface="黑体" panose="02010609060101010101" pitchFamily="49" charset="-122"/>
              </a:rPr>
              <a:t>明确高校、科研机构自主决定绩效考核和绩效分配办法，在总量内灵活分配绩效工资。</a:t>
            </a:r>
            <a:endParaRPr lang="zh-CN" altLang="en-US" dirty="0">
              <a:latin typeface="黑体" panose="02010609060101010101" pitchFamily="49" charset="-122"/>
              <a:ea typeface="黑体" panose="02010609060101010101" pitchFamily="49" charset="-122"/>
            </a:endParaRPr>
          </a:p>
        </p:txBody>
      </p:sp>
      <p:sp>
        <p:nvSpPr>
          <p:cNvPr id="19" name="矩形 18">
            <a:extLst>
              <a:ext uri="{FF2B5EF4-FFF2-40B4-BE49-F238E27FC236}"/>
            </a:extLst>
          </p:cNvPr>
          <p:cNvSpPr/>
          <p:nvPr/>
        </p:nvSpPr>
        <p:spPr bwMode="auto">
          <a:xfrm>
            <a:off x="739775" y="3171825"/>
            <a:ext cx="879475" cy="1374775"/>
          </a:xfrm>
          <a:prstGeom prst="rect">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微软雅黑" pitchFamily="34" charset="-122"/>
                <a:ea typeface="微软雅黑" pitchFamily="34" charset="-122"/>
              </a:rPr>
              <a:t>第三条</a:t>
            </a:r>
            <a:endParaRPr lang="zh-CN" altLang="en-US" dirty="0">
              <a:solidFill>
                <a:schemeClr val="bg1"/>
              </a:solidFill>
            </a:endParaRPr>
          </a:p>
        </p:txBody>
      </p:sp>
      <p:sp>
        <p:nvSpPr>
          <p:cNvPr id="20" name="矩形 19">
            <a:extLst>
              <a:ext uri="{FF2B5EF4-FFF2-40B4-BE49-F238E27FC236}"/>
            </a:extLst>
          </p:cNvPr>
          <p:cNvSpPr/>
          <p:nvPr/>
        </p:nvSpPr>
        <p:spPr bwMode="auto">
          <a:xfrm>
            <a:off x="1763688" y="3171846"/>
            <a:ext cx="6480720" cy="366099"/>
          </a:xfrm>
          <a:prstGeom prst="rect">
            <a:avLst/>
          </a:prstGeom>
          <a:solidFill>
            <a:schemeClr val="accent1">
              <a:lumMod val="60000"/>
              <a:lumOff val="40000"/>
            </a:schemeClr>
          </a:solidFill>
          <a:ln w="15875">
            <a:noFill/>
          </a:ln>
          <a:effectLst>
            <a:innerShdw blurRad="63500" dist="25400" dir="8100000">
              <a:prstClr val="black">
                <a:alpha val="50000"/>
              </a:prstClr>
            </a:innerShdw>
          </a:effectLst>
        </p:spPr>
        <p:txBody>
          <a:bodyPr/>
          <a:lstStyle/>
          <a:p>
            <a:pPr>
              <a:defRPr/>
            </a:pPr>
            <a:r>
              <a:rPr lang="zh-CN" altLang="en-US" dirty="0">
                <a:solidFill>
                  <a:schemeClr val="bg1"/>
                </a:solidFill>
                <a:latin typeface="微软雅黑" pitchFamily="34" charset="-122"/>
                <a:ea typeface="微软雅黑" pitchFamily="34" charset="-122"/>
              </a:rPr>
              <a:t>给予高校、科研机构在岗位设置、人员聘用等方面更大自主权。</a:t>
            </a:r>
            <a:endParaRPr lang="en-US" altLang="zh-CN" dirty="0">
              <a:solidFill>
                <a:schemeClr val="bg1"/>
              </a:solidFill>
              <a:latin typeface="微软雅黑" pitchFamily="34" charset="-122"/>
              <a:ea typeface="微软雅黑" pitchFamily="34" charset="-122"/>
            </a:endParaRPr>
          </a:p>
        </p:txBody>
      </p:sp>
      <p:sp>
        <p:nvSpPr>
          <p:cNvPr id="21" name="矩形 20">
            <a:extLst>
              <a:ext uri="{FF2B5EF4-FFF2-40B4-BE49-F238E27FC236}"/>
            </a:extLst>
          </p:cNvPr>
          <p:cNvSpPr/>
          <p:nvPr/>
        </p:nvSpPr>
        <p:spPr bwMode="auto">
          <a:xfrm>
            <a:off x="1763688" y="3681961"/>
            <a:ext cx="6480720" cy="864097"/>
          </a:xfrm>
          <a:prstGeom prst="rect">
            <a:avLst/>
          </a:prstGeom>
          <a:noFill/>
          <a:ln w="15875">
            <a:solidFill>
              <a:schemeClr val="accent2">
                <a:lumMod val="75000"/>
              </a:schemeClr>
            </a:solidFill>
          </a:ln>
          <a:effectLst>
            <a:innerShdw blurRad="63500" dist="25400" dir="8100000">
              <a:prstClr val="black">
                <a:alpha val="50000"/>
              </a:prstClr>
            </a:innerShdw>
          </a:effectLst>
        </p:spPr>
        <p:txBody>
          <a:bodyPr/>
          <a:lstStyle/>
          <a:p>
            <a:pPr>
              <a:lnSpc>
                <a:spcPts val="3200"/>
              </a:lnSpc>
              <a:defRPr/>
            </a:pPr>
            <a:r>
              <a:rPr lang="zh-CN" altLang="en-US" dirty="0">
                <a:solidFill>
                  <a:schemeClr val="accent1"/>
                </a:solidFill>
                <a:latin typeface="黑体" panose="02010609060101010101" pitchFamily="49" charset="-122"/>
                <a:ea typeface="黑体" panose="02010609060101010101" pitchFamily="49" charset="-122"/>
              </a:rPr>
              <a:t>对于引进的高层次人才和急需紧缺人才，可通过特设岗位予以聘用，不受岗位总量和最高等级限制。</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组合 4"/>
          <p:cNvGrpSpPr>
            <a:grpSpLocks/>
          </p:cNvGrpSpPr>
          <p:nvPr/>
        </p:nvGrpSpPr>
        <p:grpSpPr bwMode="auto">
          <a:xfrm>
            <a:off x="0" y="-92075"/>
            <a:ext cx="2268538" cy="935038"/>
            <a:chOff x="2859260" y="0"/>
            <a:chExt cx="3861580" cy="1276713"/>
          </a:xfrm>
        </p:grpSpPr>
        <p:pic>
          <p:nvPicPr>
            <p:cNvPr id="52243"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52244"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52226" name="文本框 3"/>
          <p:cNvSpPr txBox="1">
            <a:spLocks noChangeArrowheads="1"/>
          </p:cNvSpPr>
          <p:nvPr/>
        </p:nvSpPr>
        <p:spPr bwMode="auto">
          <a:xfrm>
            <a:off x="0" y="123825"/>
            <a:ext cx="2051050" cy="369888"/>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文件改革创新内容</a:t>
            </a:r>
          </a:p>
        </p:txBody>
      </p:sp>
      <p:grpSp>
        <p:nvGrpSpPr>
          <p:cNvPr id="28" name="组合 27"/>
          <p:cNvGrpSpPr/>
          <p:nvPr/>
        </p:nvGrpSpPr>
        <p:grpSpPr>
          <a:xfrm>
            <a:off x="755576" y="915566"/>
            <a:ext cx="678209" cy="568403"/>
            <a:chOff x="1284922" y="2135144"/>
            <a:chExt cx="1442627" cy="1522131"/>
          </a:xfrm>
          <a:effectLst>
            <a:outerShdw blurRad="63500" sx="102000" sy="102000" algn="ctr" rotWithShape="0">
              <a:prstClr val="black">
                <a:alpha val="40000"/>
              </a:prstClr>
            </a:outerShdw>
          </a:effectLst>
        </p:grpSpPr>
        <p:sp>
          <p:nvSpPr>
            <p:cNvPr id="29" name="圆角矩形 28"/>
            <p:cNvSpPr/>
            <p:nvPr/>
          </p:nvSpPr>
          <p:spPr>
            <a:xfrm>
              <a:off x="1284922" y="2135144"/>
              <a:ext cx="1442627" cy="1442627"/>
            </a:xfrm>
            <a:prstGeom prst="roundRect">
              <a:avLst>
                <a:gd name="adj" fmla="val 6941"/>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latin typeface="微软雅黑" panose="020B0503020204020204" pitchFamily="34" charset="-122"/>
                <a:ea typeface="微软雅黑" pitchFamily="34" charset="-122"/>
              </a:endParaRPr>
            </a:p>
          </p:txBody>
        </p:sp>
        <p:sp>
          <p:nvSpPr>
            <p:cNvPr id="30" name="文本框 47"/>
            <p:cNvSpPr txBox="1"/>
            <p:nvPr/>
          </p:nvSpPr>
          <p:spPr>
            <a:xfrm>
              <a:off x="1671046" y="2256140"/>
              <a:ext cx="839486" cy="1401135"/>
            </a:xfrm>
            <a:prstGeom prst="rect">
              <a:avLst/>
            </a:prstGeom>
            <a:noFill/>
          </p:spPr>
          <p:txBody>
            <a:bodyPr wrap="none">
              <a:spAutoFit/>
            </a:bodyPr>
            <a:lstStyle/>
            <a:p>
              <a:pPr fontAlgn="auto">
                <a:spcBef>
                  <a:spcPts val="0"/>
                </a:spcBef>
                <a:spcAft>
                  <a:spcPts val="0"/>
                </a:spcAft>
                <a:defRPr/>
              </a:pPr>
              <a:r>
                <a:rPr lang="en-US" altLang="zh-CN" sz="2800" dirty="0">
                  <a:solidFill>
                    <a:schemeClr val="bg1"/>
                  </a:solidFill>
                  <a:latin typeface="微软雅黑" panose="020B0503020204020204" pitchFamily="34" charset="-122"/>
                  <a:ea typeface="微软雅黑" pitchFamily="34" charset="-122"/>
                </a:rPr>
                <a:t>2</a:t>
              </a:r>
            </a:p>
          </p:txBody>
        </p:sp>
      </p:grpSp>
      <p:sp>
        <p:nvSpPr>
          <p:cNvPr id="52228" name="TextBox 30"/>
          <p:cNvSpPr txBox="1">
            <a:spLocks noChangeArrowheads="1"/>
          </p:cNvSpPr>
          <p:nvPr/>
        </p:nvSpPr>
        <p:spPr bwMode="auto">
          <a:xfrm>
            <a:off x="1619250" y="987425"/>
            <a:ext cx="5256213" cy="461963"/>
          </a:xfrm>
          <a:prstGeom prst="rect">
            <a:avLst/>
          </a:prstGeom>
          <a:noFill/>
          <a:ln w="9525">
            <a:noFill/>
            <a:miter lim="800000"/>
            <a:headEnd/>
            <a:tailEnd/>
          </a:ln>
        </p:spPr>
        <p:txBody>
          <a:bodyPr>
            <a:spAutoFit/>
          </a:bodyPr>
          <a:lstStyle/>
          <a:p>
            <a:r>
              <a:rPr lang="zh-CN" altLang="en-US" sz="2400" b="1">
                <a:solidFill>
                  <a:schemeClr val="accent1"/>
                </a:solidFill>
                <a:latin typeface="微软雅黑" pitchFamily="34" charset="-122"/>
                <a:ea typeface="微软雅黑" pitchFamily="34" charset="-122"/>
              </a:rPr>
              <a:t>围绕省内事权做好改革文章</a:t>
            </a:r>
            <a:r>
              <a:rPr lang="zh-CN" altLang="zh-CN" sz="2400" b="1">
                <a:solidFill>
                  <a:schemeClr val="accent1"/>
                </a:solidFill>
                <a:latin typeface="微软雅黑" pitchFamily="34" charset="-122"/>
                <a:ea typeface="微软雅黑" pitchFamily="34" charset="-122"/>
              </a:rPr>
              <a:t>。</a:t>
            </a:r>
            <a:endParaRPr lang="zh-CN" altLang="en-US" sz="2400" b="1">
              <a:solidFill>
                <a:schemeClr val="accent1"/>
              </a:solidFill>
              <a:latin typeface="微软雅黑" pitchFamily="34" charset="-122"/>
              <a:ea typeface="微软雅黑" pitchFamily="34" charset="-122"/>
            </a:endParaRPr>
          </a:p>
        </p:txBody>
      </p:sp>
      <p:sp>
        <p:nvSpPr>
          <p:cNvPr id="2" name="矩形 1">
            <a:extLst>
              <a:ext uri="{FF2B5EF4-FFF2-40B4-BE49-F238E27FC236}"/>
            </a:extLst>
          </p:cNvPr>
          <p:cNvSpPr/>
          <p:nvPr/>
        </p:nvSpPr>
        <p:spPr bwMode="auto">
          <a:xfrm>
            <a:off x="739775" y="1701800"/>
            <a:ext cx="879475" cy="1517650"/>
          </a:xfrm>
          <a:prstGeom prst="rect">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a:solidFill>
                  <a:schemeClr val="bg1"/>
                </a:solidFill>
                <a:latin typeface="微软雅黑" pitchFamily="34" charset="-122"/>
                <a:ea typeface="微软雅黑" pitchFamily="34" charset="-122"/>
              </a:rPr>
              <a:t>第二条</a:t>
            </a:r>
            <a:endParaRPr lang="zh-CN" altLang="en-US">
              <a:solidFill>
                <a:schemeClr val="bg1"/>
              </a:solidFill>
            </a:endParaRPr>
          </a:p>
        </p:txBody>
      </p:sp>
      <p:sp>
        <p:nvSpPr>
          <p:cNvPr id="3" name="矩形 2">
            <a:extLst>
              <a:ext uri="{FF2B5EF4-FFF2-40B4-BE49-F238E27FC236}"/>
            </a:extLst>
          </p:cNvPr>
          <p:cNvSpPr/>
          <p:nvPr/>
        </p:nvSpPr>
        <p:spPr bwMode="auto">
          <a:xfrm>
            <a:off x="1763688" y="1701595"/>
            <a:ext cx="6480720" cy="366099"/>
          </a:xfrm>
          <a:prstGeom prst="rect">
            <a:avLst/>
          </a:prstGeom>
          <a:solidFill>
            <a:schemeClr val="accent1">
              <a:lumMod val="60000"/>
              <a:lumOff val="40000"/>
            </a:schemeClr>
          </a:solidFill>
          <a:ln w="15875">
            <a:noFill/>
          </a:ln>
          <a:effectLst>
            <a:innerShdw blurRad="63500" dist="25400" dir="8100000">
              <a:prstClr val="black">
                <a:alpha val="50000"/>
              </a:prstClr>
            </a:innerShdw>
          </a:effectLst>
        </p:spPr>
        <p:txBody>
          <a:bodyPr/>
          <a:lstStyle/>
          <a:p>
            <a:pPr>
              <a:defRPr/>
            </a:pPr>
            <a:r>
              <a:rPr lang="zh-CN" altLang="en-US" dirty="0">
                <a:solidFill>
                  <a:schemeClr val="bg1"/>
                </a:solidFill>
                <a:latin typeface="微软雅黑" pitchFamily="34" charset="-122"/>
                <a:ea typeface="微软雅黑" pitchFamily="34" charset="-122"/>
              </a:rPr>
              <a:t>放宽高校、科研机构绩效工资管理。</a:t>
            </a:r>
            <a:endParaRPr lang="en-US" altLang="zh-CN" dirty="0">
              <a:solidFill>
                <a:schemeClr val="bg1"/>
              </a:solidFill>
              <a:latin typeface="微软雅黑" pitchFamily="34" charset="-122"/>
              <a:ea typeface="微软雅黑" pitchFamily="34" charset="-122"/>
            </a:endParaRPr>
          </a:p>
        </p:txBody>
      </p:sp>
      <p:sp>
        <p:nvSpPr>
          <p:cNvPr id="4" name="矩形 3">
            <a:extLst>
              <a:ext uri="{FF2B5EF4-FFF2-40B4-BE49-F238E27FC236}"/>
            </a:extLst>
          </p:cNvPr>
          <p:cNvSpPr/>
          <p:nvPr/>
        </p:nvSpPr>
        <p:spPr bwMode="auto">
          <a:xfrm>
            <a:off x="1763688" y="2211710"/>
            <a:ext cx="6480720" cy="1020065"/>
          </a:xfrm>
          <a:prstGeom prst="rect">
            <a:avLst/>
          </a:prstGeom>
          <a:noFill/>
          <a:ln w="15875">
            <a:solidFill>
              <a:schemeClr val="accent2">
                <a:lumMod val="75000"/>
              </a:schemeClr>
            </a:solidFill>
          </a:ln>
          <a:effectLst>
            <a:innerShdw blurRad="63500" dist="25400" dir="8100000">
              <a:prstClr val="black">
                <a:alpha val="50000"/>
              </a:prstClr>
            </a:innerShdw>
          </a:effectLst>
        </p:spPr>
        <p:txBody>
          <a:bodyPr/>
          <a:lstStyle/>
          <a:p>
            <a:pPr>
              <a:lnSpc>
                <a:spcPts val="2500"/>
              </a:lnSpc>
              <a:defRPr/>
            </a:pPr>
            <a:r>
              <a:rPr lang="zh-CN" altLang="en-US" dirty="0">
                <a:solidFill>
                  <a:schemeClr val="accent1"/>
                </a:solidFill>
                <a:latin typeface="黑体" panose="02010609060101010101" pitchFamily="49" charset="-122"/>
                <a:ea typeface="黑体" panose="02010609060101010101" pitchFamily="49" charset="-122"/>
              </a:rPr>
              <a:t>进一步放宽绩效工资管理，明确科研人员的科技成果转化收益、科研劳务收入、财政科技资金用于科研人员的绩效支出、以及高层次人才薪酬，不纳入绩效工资总量。</a:t>
            </a:r>
          </a:p>
        </p:txBody>
      </p:sp>
      <p:sp>
        <p:nvSpPr>
          <p:cNvPr id="19" name="矩形 18">
            <a:extLst>
              <a:ext uri="{FF2B5EF4-FFF2-40B4-BE49-F238E27FC236}"/>
            </a:extLst>
          </p:cNvPr>
          <p:cNvSpPr/>
          <p:nvPr/>
        </p:nvSpPr>
        <p:spPr bwMode="auto">
          <a:xfrm>
            <a:off x="739775" y="3357563"/>
            <a:ext cx="879475" cy="1374775"/>
          </a:xfrm>
          <a:prstGeom prst="rect">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微软雅黑" pitchFamily="34" charset="-122"/>
                <a:ea typeface="微软雅黑" pitchFamily="34" charset="-122"/>
              </a:rPr>
              <a:t>第五条</a:t>
            </a:r>
            <a:endParaRPr lang="zh-CN" altLang="en-US" dirty="0">
              <a:solidFill>
                <a:schemeClr val="bg1"/>
              </a:solidFill>
            </a:endParaRPr>
          </a:p>
        </p:txBody>
      </p:sp>
      <p:sp>
        <p:nvSpPr>
          <p:cNvPr id="20" name="矩形 19">
            <a:extLst>
              <a:ext uri="{FF2B5EF4-FFF2-40B4-BE49-F238E27FC236}"/>
            </a:extLst>
          </p:cNvPr>
          <p:cNvSpPr/>
          <p:nvPr/>
        </p:nvSpPr>
        <p:spPr bwMode="auto">
          <a:xfrm>
            <a:off x="1763688" y="3357778"/>
            <a:ext cx="6480720" cy="366099"/>
          </a:xfrm>
          <a:prstGeom prst="rect">
            <a:avLst/>
          </a:prstGeom>
          <a:solidFill>
            <a:schemeClr val="accent1">
              <a:lumMod val="60000"/>
              <a:lumOff val="40000"/>
            </a:schemeClr>
          </a:solidFill>
          <a:ln w="15875">
            <a:noFill/>
          </a:ln>
          <a:effectLst>
            <a:innerShdw blurRad="63500" dist="25400" dir="8100000">
              <a:prstClr val="black">
                <a:alpha val="50000"/>
              </a:prstClr>
            </a:innerShdw>
          </a:effectLst>
        </p:spPr>
        <p:txBody>
          <a:bodyPr/>
          <a:lstStyle/>
          <a:p>
            <a:pPr>
              <a:defRPr/>
            </a:pPr>
            <a:r>
              <a:rPr lang="zh-CN" altLang="en-US" dirty="0">
                <a:solidFill>
                  <a:schemeClr val="bg1"/>
                </a:solidFill>
                <a:latin typeface="微软雅黑" pitchFamily="34" charset="-122"/>
                <a:ea typeface="微软雅黑" pitchFamily="34" charset="-122"/>
              </a:rPr>
              <a:t>加大财政科研经费对科研人员的激励力度</a:t>
            </a:r>
            <a:endParaRPr lang="en-US" altLang="zh-CN" dirty="0">
              <a:solidFill>
                <a:schemeClr val="bg1"/>
              </a:solidFill>
              <a:latin typeface="微软雅黑" pitchFamily="34" charset="-122"/>
              <a:ea typeface="微软雅黑" pitchFamily="34" charset="-122"/>
            </a:endParaRPr>
          </a:p>
        </p:txBody>
      </p:sp>
      <p:sp>
        <p:nvSpPr>
          <p:cNvPr id="21" name="矩形 20">
            <a:extLst>
              <a:ext uri="{FF2B5EF4-FFF2-40B4-BE49-F238E27FC236}"/>
            </a:extLst>
          </p:cNvPr>
          <p:cNvSpPr/>
          <p:nvPr/>
        </p:nvSpPr>
        <p:spPr bwMode="auto">
          <a:xfrm>
            <a:off x="1763688" y="3867893"/>
            <a:ext cx="6480720" cy="864097"/>
          </a:xfrm>
          <a:prstGeom prst="rect">
            <a:avLst/>
          </a:prstGeom>
          <a:noFill/>
          <a:ln w="15875">
            <a:solidFill>
              <a:schemeClr val="accent2">
                <a:lumMod val="75000"/>
              </a:schemeClr>
            </a:solidFill>
          </a:ln>
          <a:effectLst>
            <a:innerShdw blurRad="63500" dist="25400" dir="8100000">
              <a:prstClr val="black">
                <a:alpha val="50000"/>
              </a:prstClr>
            </a:innerShdw>
          </a:effectLst>
        </p:spPr>
        <p:txBody>
          <a:bodyPr/>
          <a:lstStyle/>
          <a:p>
            <a:pPr>
              <a:lnSpc>
                <a:spcPts val="3200"/>
              </a:lnSpc>
              <a:defRPr/>
            </a:pPr>
            <a:r>
              <a:rPr lang="zh-CN" altLang="en-US" dirty="0">
                <a:solidFill>
                  <a:schemeClr val="accent1"/>
                </a:solidFill>
                <a:latin typeface="黑体" panose="02010609060101010101" pitchFamily="49" charset="-122"/>
                <a:ea typeface="黑体" panose="02010609060101010101" pitchFamily="49" charset="-122"/>
              </a:rPr>
              <a:t>允许承担项目人员的绩效支出比例可达项目经费扣除设备购置费后的</a:t>
            </a:r>
            <a:r>
              <a:rPr lang="en-US" altLang="zh-CN" dirty="0">
                <a:solidFill>
                  <a:schemeClr val="accent1"/>
                </a:solidFill>
                <a:latin typeface="黑体" panose="02010609060101010101" pitchFamily="49" charset="-122"/>
                <a:ea typeface="黑体" panose="02010609060101010101" pitchFamily="49" charset="-122"/>
              </a:rPr>
              <a:t>40%</a:t>
            </a:r>
            <a:r>
              <a:rPr lang="zh-CN" altLang="en-US" dirty="0">
                <a:solidFill>
                  <a:schemeClr val="accent1"/>
                </a:solidFill>
                <a:latin typeface="黑体" panose="02010609060101010101" pitchFamily="49" charset="-122"/>
                <a:ea typeface="黑体" panose="02010609060101010101" pitchFamily="49" charset="-122"/>
              </a:rPr>
              <a:t>；软科学研究等智力密集型项目，比例可达</a:t>
            </a:r>
            <a:r>
              <a:rPr lang="en-US" altLang="zh-CN" dirty="0">
                <a:solidFill>
                  <a:schemeClr val="accent1"/>
                </a:solidFill>
                <a:latin typeface="黑体" panose="02010609060101010101" pitchFamily="49" charset="-122"/>
                <a:ea typeface="黑体" panose="02010609060101010101" pitchFamily="49" charset="-122"/>
              </a:rPr>
              <a:t>60%</a:t>
            </a:r>
            <a:r>
              <a:rPr lang="zh-CN" altLang="en-US" dirty="0">
                <a:solidFill>
                  <a:schemeClr val="accent1"/>
                </a:solidFill>
                <a:latin typeface="黑体" panose="02010609060101010101" pitchFamily="49" charset="-122"/>
                <a:ea typeface="黑体" panose="02010609060101010101" pitchFamily="49" charset="-122"/>
              </a:rPr>
              <a:t>。</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组合 4"/>
          <p:cNvGrpSpPr>
            <a:grpSpLocks/>
          </p:cNvGrpSpPr>
          <p:nvPr/>
        </p:nvGrpSpPr>
        <p:grpSpPr bwMode="auto">
          <a:xfrm>
            <a:off x="0" y="-92075"/>
            <a:ext cx="2268538" cy="935038"/>
            <a:chOff x="2859260" y="0"/>
            <a:chExt cx="3861580" cy="1276713"/>
          </a:xfrm>
        </p:grpSpPr>
        <p:pic>
          <p:nvPicPr>
            <p:cNvPr id="54287"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54288"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54274" name="文本框 3"/>
          <p:cNvSpPr txBox="1">
            <a:spLocks noChangeArrowheads="1"/>
          </p:cNvSpPr>
          <p:nvPr/>
        </p:nvSpPr>
        <p:spPr bwMode="auto">
          <a:xfrm>
            <a:off x="0" y="123825"/>
            <a:ext cx="2051050" cy="369888"/>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文件改革创新内容</a:t>
            </a:r>
          </a:p>
        </p:txBody>
      </p:sp>
      <p:grpSp>
        <p:nvGrpSpPr>
          <p:cNvPr id="28" name="组合 27"/>
          <p:cNvGrpSpPr/>
          <p:nvPr/>
        </p:nvGrpSpPr>
        <p:grpSpPr>
          <a:xfrm>
            <a:off x="755576" y="915566"/>
            <a:ext cx="678209" cy="568403"/>
            <a:chOff x="1284922" y="2135144"/>
            <a:chExt cx="1442627" cy="1522131"/>
          </a:xfrm>
          <a:effectLst>
            <a:outerShdw blurRad="63500" sx="102000" sy="102000" algn="ctr" rotWithShape="0">
              <a:prstClr val="black">
                <a:alpha val="40000"/>
              </a:prstClr>
            </a:outerShdw>
          </a:effectLst>
        </p:grpSpPr>
        <p:sp>
          <p:nvSpPr>
            <p:cNvPr id="29" name="圆角矩形 28"/>
            <p:cNvSpPr/>
            <p:nvPr/>
          </p:nvSpPr>
          <p:spPr>
            <a:xfrm>
              <a:off x="1284922" y="2135144"/>
              <a:ext cx="1442627" cy="1442627"/>
            </a:xfrm>
            <a:prstGeom prst="roundRect">
              <a:avLst>
                <a:gd name="adj" fmla="val 6941"/>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latin typeface="微软雅黑" panose="020B0503020204020204" pitchFamily="34" charset="-122"/>
                <a:ea typeface="微软雅黑" pitchFamily="34" charset="-122"/>
              </a:endParaRPr>
            </a:p>
          </p:txBody>
        </p:sp>
        <p:sp>
          <p:nvSpPr>
            <p:cNvPr id="30" name="文本框 47"/>
            <p:cNvSpPr txBox="1"/>
            <p:nvPr/>
          </p:nvSpPr>
          <p:spPr>
            <a:xfrm>
              <a:off x="1671046" y="2256140"/>
              <a:ext cx="839486" cy="1401135"/>
            </a:xfrm>
            <a:prstGeom prst="rect">
              <a:avLst/>
            </a:prstGeom>
            <a:noFill/>
          </p:spPr>
          <p:txBody>
            <a:bodyPr wrap="none">
              <a:spAutoFit/>
            </a:bodyPr>
            <a:lstStyle/>
            <a:p>
              <a:pPr fontAlgn="auto">
                <a:spcBef>
                  <a:spcPts val="0"/>
                </a:spcBef>
                <a:spcAft>
                  <a:spcPts val="0"/>
                </a:spcAft>
                <a:defRPr/>
              </a:pPr>
              <a:r>
                <a:rPr lang="en-US" altLang="zh-CN" sz="2800" dirty="0">
                  <a:solidFill>
                    <a:schemeClr val="bg1"/>
                  </a:solidFill>
                  <a:latin typeface="微软雅黑" panose="020B0503020204020204" pitchFamily="34" charset="-122"/>
                  <a:ea typeface="微软雅黑" pitchFamily="34" charset="-122"/>
                </a:rPr>
                <a:t>3</a:t>
              </a:r>
            </a:p>
          </p:txBody>
        </p:sp>
      </p:grpSp>
      <p:sp>
        <p:nvSpPr>
          <p:cNvPr id="54276" name="TextBox 30"/>
          <p:cNvSpPr txBox="1">
            <a:spLocks noChangeArrowheads="1"/>
          </p:cNvSpPr>
          <p:nvPr/>
        </p:nvSpPr>
        <p:spPr bwMode="auto">
          <a:xfrm>
            <a:off x="1619250" y="987425"/>
            <a:ext cx="5256213" cy="461963"/>
          </a:xfrm>
          <a:prstGeom prst="rect">
            <a:avLst/>
          </a:prstGeom>
          <a:noFill/>
          <a:ln w="9525">
            <a:noFill/>
            <a:miter lim="800000"/>
            <a:headEnd/>
            <a:tailEnd/>
          </a:ln>
        </p:spPr>
        <p:txBody>
          <a:bodyPr>
            <a:spAutoFit/>
          </a:bodyPr>
          <a:lstStyle/>
          <a:p>
            <a:r>
              <a:rPr lang="zh-CN" altLang="en-US" sz="2400" b="1">
                <a:solidFill>
                  <a:schemeClr val="accent1"/>
                </a:solidFill>
                <a:latin typeface="微软雅黑" pitchFamily="34" charset="-122"/>
                <a:ea typeface="微软雅黑" pitchFamily="34" charset="-122"/>
              </a:rPr>
              <a:t>丰富完善原有政策</a:t>
            </a:r>
            <a:r>
              <a:rPr lang="zh-CN" altLang="zh-CN" sz="2400" b="1">
                <a:solidFill>
                  <a:schemeClr val="accent1"/>
                </a:solidFill>
                <a:latin typeface="微软雅黑" pitchFamily="34" charset="-122"/>
                <a:ea typeface="微软雅黑" pitchFamily="34" charset="-122"/>
              </a:rPr>
              <a:t>。</a:t>
            </a:r>
            <a:endParaRPr lang="zh-CN" altLang="en-US" sz="2400" b="1">
              <a:solidFill>
                <a:schemeClr val="accent1"/>
              </a:solidFill>
              <a:latin typeface="微软雅黑" pitchFamily="34" charset="-122"/>
              <a:ea typeface="微软雅黑" pitchFamily="34" charset="-122"/>
            </a:endParaRPr>
          </a:p>
        </p:txBody>
      </p:sp>
      <p:sp>
        <p:nvSpPr>
          <p:cNvPr id="2" name="矩形 1">
            <a:extLst>
              <a:ext uri="{FF2B5EF4-FFF2-40B4-BE49-F238E27FC236}"/>
            </a:extLst>
          </p:cNvPr>
          <p:cNvSpPr/>
          <p:nvPr/>
        </p:nvSpPr>
        <p:spPr bwMode="auto">
          <a:xfrm>
            <a:off x="739775" y="1701800"/>
            <a:ext cx="879475" cy="1517650"/>
          </a:xfrm>
          <a:prstGeom prst="rect">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微软雅黑" pitchFamily="34" charset="-122"/>
                <a:ea typeface="微软雅黑" pitchFamily="34" charset="-122"/>
              </a:rPr>
              <a:t>第六条</a:t>
            </a:r>
            <a:endParaRPr lang="zh-CN" altLang="en-US" dirty="0">
              <a:solidFill>
                <a:schemeClr val="bg1"/>
              </a:solidFill>
            </a:endParaRPr>
          </a:p>
        </p:txBody>
      </p:sp>
      <p:sp>
        <p:nvSpPr>
          <p:cNvPr id="3" name="矩形 2">
            <a:extLst>
              <a:ext uri="{FF2B5EF4-FFF2-40B4-BE49-F238E27FC236}"/>
            </a:extLst>
          </p:cNvPr>
          <p:cNvSpPr/>
          <p:nvPr/>
        </p:nvSpPr>
        <p:spPr bwMode="auto">
          <a:xfrm>
            <a:off x="1763688" y="1701595"/>
            <a:ext cx="6480720" cy="366099"/>
          </a:xfrm>
          <a:prstGeom prst="rect">
            <a:avLst/>
          </a:prstGeom>
          <a:solidFill>
            <a:schemeClr val="accent1">
              <a:lumMod val="60000"/>
              <a:lumOff val="40000"/>
            </a:schemeClr>
          </a:solidFill>
          <a:ln w="15875">
            <a:noFill/>
          </a:ln>
          <a:effectLst>
            <a:innerShdw blurRad="63500" dist="25400" dir="8100000">
              <a:prstClr val="black">
                <a:alpha val="50000"/>
              </a:prstClr>
            </a:innerShdw>
          </a:effectLst>
        </p:spPr>
        <p:txBody>
          <a:bodyPr/>
          <a:lstStyle/>
          <a:p>
            <a:pPr>
              <a:defRPr/>
            </a:pPr>
            <a:r>
              <a:rPr lang="zh-CN" altLang="en-US" dirty="0">
                <a:solidFill>
                  <a:schemeClr val="bg1"/>
                </a:solidFill>
                <a:latin typeface="微软雅黑" pitchFamily="34" charset="-122"/>
                <a:ea typeface="微软雅黑" pitchFamily="34" charset="-122"/>
              </a:rPr>
              <a:t>完善高校、科研机构横向委托项目经费管理制度。</a:t>
            </a:r>
          </a:p>
        </p:txBody>
      </p:sp>
      <p:sp>
        <p:nvSpPr>
          <p:cNvPr id="4" name="矩形 3">
            <a:extLst>
              <a:ext uri="{FF2B5EF4-FFF2-40B4-BE49-F238E27FC236}"/>
            </a:extLst>
          </p:cNvPr>
          <p:cNvSpPr/>
          <p:nvPr/>
        </p:nvSpPr>
        <p:spPr bwMode="auto">
          <a:xfrm>
            <a:off x="1763688" y="2211710"/>
            <a:ext cx="6480720" cy="1020065"/>
          </a:xfrm>
          <a:prstGeom prst="rect">
            <a:avLst/>
          </a:prstGeom>
          <a:noFill/>
          <a:ln w="15875">
            <a:solidFill>
              <a:schemeClr val="accent2">
                <a:lumMod val="75000"/>
              </a:schemeClr>
            </a:solidFill>
          </a:ln>
          <a:effectLst>
            <a:innerShdw blurRad="63500" dist="25400" dir="8100000">
              <a:prstClr val="black">
                <a:alpha val="50000"/>
              </a:prstClr>
            </a:innerShdw>
          </a:effectLst>
        </p:spPr>
        <p:txBody>
          <a:bodyPr anchor="ctr"/>
          <a:lstStyle/>
          <a:p>
            <a:pPr>
              <a:lnSpc>
                <a:spcPts val="3200"/>
              </a:lnSpc>
              <a:defRPr/>
            </a:pPr>
            <a:r>
              <a:rPr lang="zh-CN" altLang="en-US" dirty="0">
                <a:solidFill>
                  <a:schemeClr val="accent1"/>
                </a:solidFill>
                <a:latin typeface="黑体" panose="02010609060101010101" pitchFamily="49" charset="-122"/>
                <a:ea typeface="黑体" panose="02010609060101010101" pitchFamily="49" charset="-122"/>
              </a:rPr>
              <a:t>将“新九条”的有关改革政策扩大到所有“以市场委托方式开展横向科研活动”的经费管理。放宽人员经费使用。</a:t>
            </a:r>
          </a:p>
        </p:txBody>
      </p:sp>
      <p:pic>
        <p:nvPicPr>
          <p:cNvPr id="54284" name="图片 5"/>
          <p:cNvPicPr>
            <a:picLocks/>
          </p:cNvPicPr>
          <p:nvPr/>
        </p:nvPicPr>
        <p:blipFill>
          <a:blip r:embed="rId5"/>
          <a:srcRect/>
          <a:stretch>
            <a:fillRect/>
          </a:stretch>
        </p:blipFill>
        <p:spPr bwMode="auto">
          <a:xfrm>
            <a:off x="762000" y="3311525"/>
            <a:ext cx="2092325" cy="1395413"/>
          </a:xfrm>
          <a:prstGeom prst="rect">
            <a:avLst/>
          </a:prstGeom>
          <a:noFill/>
          <a:ln w="9525">
            <a:noFill/>
            <a:miter lim="800000"/>
            <a:headEnd/>
            <a:tailEnd/>
          </a:ln>
        </p:spPr>
      </p:pic>
      <p:pic>
        <p:nvPicPr>
          <p:cNvPr id="54285" name="图片 8"/>
          <p:cNvPicPr>
            <a:picLocks/>
          </p:cNvPicPr>
          <p:nvPr/>
        </p:nvPicPr>
        <p:blipFill>
          <a:blip r:embed="rId6"/>
          <a:srcRect b="5202"/>
          <a:stretch>
            <a:fillRect/>
          </a:stretch>
        </p:blipFill>
        <p:spPr bwMode="auto">
          <a:xfrm>
            <a:off x="3117850" y="3311525"/>
            <a:ext cx="2093913" cy="1395413"/>
          </a:xfrm>
          <a:prstGeom prst="rect">
            <a:avLst/>
          </a:prstGeom>
          <a:noFill/>
          <a:ln w="9525">
            <a:noFill/>
            <a:miter lim="800000"/>
            <a:headEnd/>
            <a:tailEnd/>
          </a:ln>
        </p:spPr>
      </p:pic>
      <p:pic>
        <p:nvPicPr>
          <p:cNvPr id="54286" name="图片 10"/>
          <p:cNvPicPr>
            <a:picLocks noChangeAspect="1"/>
          </p:cNvPicPr>
          <p:nvPr/>
        </p:nvPicPr>
        <p:blipFill>
          <a:blip r:embed="rId7"/>
          <a:srcRect b="6601"/>
          <a:stretch>
            <a:fillRect/>
          </a:stretch>
        </p:blipFill>
        <p:spPr bwMode="auto">
          <a:xfrm>
            <a:off x="5473700" y="3311525"/>
            <a:ext cx="2770188" cy="13954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组合 4"/>
          <p:cNvGrpSpPr>
            <a:grpSpLocks/>
          </p:cNvGrpSpPr>
          <p:nvPr/>
        </p:nvGrpSpPr>
        <p:grpSpPr bwMode="auto">
          <a:xfrm>
            <a:off x="0" y="-92075"/>
            <a:ext cx="2268538" cy="935038"/>
            <a:chOff x="2859260" y="0"/>
            <a:chExt cx="3861580" cy="1276713"/>
          </a:xfrm>
        </p:grpSpPr>
        <p:pic>
          <p:nvPicPr>
            <p:cNvPr id="56335"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56336"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56322" name="文本框 3"/>
          <p:cNvSpPr txBox="1">
            <a:spLocks noChangeArrowheads="1"/>
          </p:cNvSpPr>
          <p:nvPr/>
        </p:nvSpPr>
        <p:spPr bwMode="auto">
          <a:xfrm>
            <a:off x="0" y="123825"/>
            <a:ext cx="2051050" cy="369888"/>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文件改革创新内容</a:t>
            </a:r>
          </a:p>
        </p:txBody>
      </p:sp>
      <p:grpSp>
        <p:nvGrpSpPr>
          <p:cNvPr id="28" name="组合 27"/>
          <p:cNvGrpSpPr/>
          <p:nvPr/>
        </p:nvGrpSpPr>
        <p:grpSpPr>
          <a:xfrm>
            <a:off x="755576" y="915566"/>
            <a:ext cx="678209" cy="568403"/>
            <a:chOff x="1284922" y="2135144"/>
            <a:chExt cx="1442627" cy="1522131"/>
          </a:xfrm>
          <a:effectLst>
            <a:outerShdw blurRad="63500" sx="102000" sy="102000" algn="ctr" rotWithShape="0">
              <a:prstClr val="black">
                <a:alpha val="40000"/>
              </a:prstClr>
            </a:outerShdw>
          </a:effectLst>
        </p:grpSpPr>
        <p:sp>
          <p:nvSpPr>
            <p:cNvPr id="29" name="圆角矩形 28"/>
            <p:cNvSpPr/>
            <p:nvPr/>
          </p:nvSpPr>
          <p:spPr>
            <a:xfrm>
              <a:off x="1284922" y="2135144"/>
              <a:ext cx="1442627" cy="1442627"/>
            </a:xfrm>
            <a:prstGeom prst="roundRect">
              <a:avLst>
                <a:gd name="adj" fmla="val 6941"/>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latin typeface="微软雅黑" panose="020B0503020204020204" pitchFamily="34" charset="-122"/>
                <a:ea typeface="微软雅黑" pitchFamily="34" charset="-122"/>
              </a:endParaRPr>
            </a:p>
          </p:txBody>
        </p:sp>
        <p:sp>
          <p:nvSpPr>
            <p:cNvPr id="30" name="文本框 47"/>
            <p:cNvSpPr txBox="1"/>
            <p:nvPr/>
          </p:nvSpPr>
          <p:spPr>
            <a:xfrm>
              <a:off x="1671046" y="2256140"/>
              <a:ext cx="839486" cy="1401135"/>
            </a:xfrm>
            <a:prstGeom prst="rect">
              <a:avLst/>
            </a:prstGeom>
            <a:noFill/>
          </p:spPr>
          <p:txBody>
            <a:bodyPr wrap="none">
              <a:spAutoFit/>
            </a:bodyPr>
            <a:lstStyle/>
            <a:p>
              <a:pPr fontAlgn="auto">
                <a:spcBef>
                  <a:spcPts val="0"/>
                </a:spcBef>
                <a:spcAft>
                  <a:spcPts val="0"/>
                </a:spcAft>
                <a:defRPr/>
              </a:pPr>
              <a:r>
                <a:rPr lang="en-US" altLang="zh-CN" sz="2800" dirty="0">
                  <a:solidFill>
                    <a:schemeClr val="bg1"/>
                  </a:solidFill>
                  <a:latin typeface="微软雅黑" panose="020B0503020204020204" pitchFamily="34" charset="-122"/>
                  <a:ea typeface="微软雅黑" pitchFamily="34" charset="-122"/>
                </a:rPr>
                <a:t>4</a:t>
              </a:r>
            </a:p>
          </p:txBody>
        </p:sp>
      </p:grpSp>
      <p:sp>
        <p:nvSpPr>
          <p:cNvPr id="56324" name="TextBox 30"/>
          <p:cNvSpPr txBox="1">
            <a:spLocks noChangeArrowheads="1"/>
          </p:cNvSpPr>
          <p:nvPr/>
        </p:nvSpPr>
        <p:spPr bwMode="auto">
          <a:xfrm>
            <a:off x="1619250" y="987425"/>
            <a:ext cx="5256213" cy="461963"/>
          </a:xfrm>
          <a:prstGeom prst="rect">
            <a:avLst/>
          </a:prstGeom>
          <a:noFill/>
          <a:ln w="9525">
            <a:noFill/>
            <a:miter lim="800000"/>
            <a:headEnd/>
            <a:tailEnd/>
          </a:ln>
        </p:spPr>
        <p:txBody>
          <a:bodyPr>
            <a:spAutoFit/>
          </a:bodyPr>
          <a:lstStyle/>
          <a:p>
            <a:r>
              <a:rPr lang="zh-CN" altLang="en-US" sz="2400" b="1">
                <a:solidFill>
                  <a:schemeClr val="accent1"/>
                </a:solidFill>
                <a:latin typeface="微软雅黑" pitchFamily="34" charset="-122"/>
                <a:ea typeface="微软雅黑" pitchFamily="34" charset="-122"/>
              </a:rPr>
              <a:t>总结经验做法</a:t>
            </a:r>
            <a:r>
              <a:rPr lang="zh-CN" altLang="zh-CN" sz="2400" b="1">
                <a:solidFill>
                  <a:schemeClr val="accent1"/>
                </a:solidFill>
                <a:latin typeface="微软雅黑" pitchFamily="34" charset="-122"/>
                <a:ea typeface="微软雅黑" pitchFamily="34" charset="-122"/>
              </a:rPr>
              <a:t>。</a:t>
            </a:r>
            <a:endParaRPr lang="zh-CN" altLang="en-US" sz="2400" b="1">
              <a:solidFill>
                <a:schemeClr val="accent1"/>
              </a:solidFill>
              <a:latin typeface="微软雅黑" pitchFamily="34" charset="-122"/>
              <a:ea typeface="微软雅黑" pitchFamily="34" charset="-122"/>
            </a:endParaRPr>
          </a:p>
        </p:txBody>
      </p:sp>
      <p:sp>
        <p:nvSpPr>
          <p:cNvPr id="2" name="矩形 1">
            <a:extLst>
              <a:ext uri="{FF2B5EF4-FFF2-40B4-BE49-F238E27FC236}"/>
            </a:extLst>
          </p:cNvPr>
          <p:cNvSpPr/>
          <p:nvPr/>
        </p:nvSpPr>
        <p:spPr bwMode="auto">
          <a:xfrm>
            <a:off x="739775" y="1701800"/>
            <a:ext cx="879475" cy="1517650"/>
          </a:xfrm>
          <a:prstGeom prst="rect">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微软雅黑" pitchFamily="34" charset="-122"/>
                <a:ea typeface="微软雅黑" pitchFamily="34" charset="-122"/>
              </a:rPr>
              <a:t>第八条</a:t>
            </a:r>
            <a:endParaRPr lang="zh-CN" altLang="en-US" dirty="0">
              <a:solidFill>
                <a:schemeClr val="bg1"/>
              </a:solidFill>
            </a:endParaRPr>
          </a:p>
        </p:txBody>
      </p:sp>
      <p:sp>
        <p:nvSpPr>
          <p:cNvPr id="3" name="矩形 2">
            <a:extLst>
              <a:ext uri="{FF2B5EF4-FFF2-40B4-BE49-F238E27FC236}"/>
            </a:extLst>
          </p:cNvPr>
          <p:cNvSpPr/>
          <p:nvPr/>
        </p:nvSpPr>
        <p:spPr bwMode="auto">
          <a:xfrm>
            <a:off x="1763688" y="1701595"/>
            <a:ext cx="6480720" cy="366099"/>
          </a:xfrm>
          <a:prstGeom prst="rect">
            <a:avLst/>
          </a:prstGeom>
          <a:solidFill>
            <a:schemeClr val="accent1">
              <a:lumMod val="60000"/>
              <a:lumOff val="40000"/>
            </a:schemeClr>
          </a:solidFill>
          <a:ln w="15875">
            <a:noFill/>
          </a:ln>
          <a:effectLst>
            <a:innerShdw blurRad="63500" dist="25400" dir="8100000">
              <a:prstClr val="black">
                <a:alpha val="50000"/>
              </a:prstClr>
            </a:innerShdw>
          </a:effectLst>
        </p:spPr>
        <p:txBody>
          <a:bodyPr/>
          <a:lstStyle/>
          <a:p>
            <a:pPr>
              <a:defRPr/>
            </a:pPr>
            <a:r>
              <a:rPr lang="zh-CN" altLang="en-US" dirty="0">
                <a:solidFill>
                  <a:schemeClr val="bg1"/>
                </a:solidFill>
                <a:latin typeface="微软雅黑" pitchFamily="34" charset="-122"/>
                <a:ea typeface="微软雅黑" pitchFamily="34" charset="-122"/>
              </a:rPr>
              <a:t>加大相关税收政策的落实力度。</a:t>
            </a:r>
          </a:p>
        </p:txBody>
      </p:sp>
      <p:sp>
        <p:nvSpPr>
          <p:cNvPr id="4" name="矩形 3">
            <a:extLst>
              <a:ext uri="{FF2B5EF4-FFF2-40B4-BE49-F238E27FC236}"/>
            </a:extLst>
          </p:cNvPr>
          <p:cNvSpPr/>
          <p:nvPr/>
        </p:nvSpPr>
        <p:spPr bwMode="auto">
          <a:xfrm>
            <a:off x="1763688" y="2139702"/>
            <a:ext cx="6480720" cy="1020065"/>
          </a:xfrm>
          <a:prstGeom prst="rect">
            <a:avLst/>
          </a:prstGeom>
          <a:noFill/>
          <a:ln w="15875">
            <a:solidFill>
              <a:schemeClr val="accent2">
                <a:lumMod val="75000"/>
              </a:schemeClr>
            </a:solidFill>
          </a:ln>
          <a:effectLst>
            <a:innerShdw blurRad="63500" dist="25400" dir="8100000">
              <a:prstClr val="black">
                <a:alpha val="50000"/>
              </a:prstClr>
            </a:innerShdw>
          </a:effectLst>
        </p:spPr>
        <p:txBody>
          <a:bodyPr anchor="ctr"/>
          <a:lstStyle/>
          <a:p>
            <a:pPr>
              <a:lnSpc>
                <a:spcPts val="3200"/>
              </a:lnSpc>
              <a:defRPr/>
            </a:pPr>
            <a:r>
              <a:rPr lang="zh-CN" altLang="en-US" dirty="0">
                <a:solidFill>
                  <a:schemeClr val="accent1"/>
                </a:solidFill>
                <a:latin typeface="黑体" panose="02010609060101010101" pitchFamily="49" charset="-122"/>
                <a:ea typeface="黑体" panose="02010609060101010101" pitchFamily="49" charset="-122"/>
              </a:rPr>
              <a:t>对按照政策签订合同、参与科研项目的在校学生，参照工资薪金收入标准缴纳个人所得税</a:t>
            </a:r>
          </a:p>
        </p:txBody>
      </p:sp>
      <p:pic>
        <p:nvPicPr>
          <p:cNvPr id="56332" name="图片 7"/>
          <p:cNvPicPr>
            <a:picLocks/>
          </p:cNvPicPr>
          <p:nvPr/>
        </p:nvPicPr>
        <p:blipFill>
          <a:blip r:embed="rId5"/>
          <a:srcRect/>
          <a:stretch>
            <a:fillRect/>
          </a:stretch>
        </p:blipFill>
        <p:spPr bwMode="auto">
          <a:xfrm>
            <a:off x="755650" y="3267075"/>
            <a:ext cx="2197100" cy="1392238"/>
          </a:xfrm>
          <a:prstGeom prst="rect">
            <a:avLst/>
          </a:prstGeom>
          <a:noFill/>
          <a:ln w="9525">
            <a:noFill/>
            <a:miter lim="800000"/>
            <a:headEnd/>
            <a:tailEnd/>
          </a:ln>
        </p:spPr>
      </p:pic>
      <p:pic>
        <p:nvPicPr>
          <p:cNvPr id="56333" name="图片 11"/>
          <p:cNvPicPr>
            <a:picLocks/>
          </p:cNvPicPr>
          <p:nvPr/>
        </p:nvPicPr>
        <p:blipFill>
          <a:blip r:embed="rId6"/>
          <a:srcRect/>
          <a:stretch>
            <a:fillRect/>
          </a:stretch>
        </p:blipFill>
        <p:spPr bwMode="auto">
          <a:xfrm>
            <a:off x="3398838" y="3282950"/>
            <a:ext cx="2197100" cy="1392238"/>
          </a:xfrm>
          <a:prstGeom prst="rect">
            <a:avLst/>
          </a:prstGeom>
          <a:noFill/>
          <a:ln w="9525">
            <a:noFill/>
            <a:miter lim="800000"/>
            <a:headEnd/>
            <a:tailEnd/>
          </a:ln>
        </p:spPr>
      </p:pic>
      <p:pic>
        <p:nvPicPr>
          <p:cNvPr id="56334" name="图片 13"/>
          <p:cNvPicPr>
            <a:picLocks/>
          </p:cNvPicPr>
          <p:nvPr/>
        </p:nvPicPr>
        <p:blipFill>
          <a:blip r:embed="rId7"/>
          <a:srcRect/>
          <a:stretch>
            <a:fillRect/>
          </a:stretch>
        </p:blipFill>
        <p:spPr bwMode="auto">
          <a:xfrm>
            <a:off x="6042025" y="3267075"/>
            <a:ext cx="2197100" cy="13922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组合 4"/>
          <p:cNvGrpSpPr>
            <a:grpSpLocks/>
          </p:cNvGrpSpPr>
          <p:nvPr/>
        </p:nvGrpSpPr>
        <p:grpSpPr bwMode="auto">
          <a:xfrm>
            <a:off x="0" y="-92075"/>
            <a:ext cx="2268538" cy="935038"/>
            <a:chOff x="2859260" y="0"/>
            <a:chExt cx="3861580" cy="1276713"/>
          </a:xfrm>
        </p:grpSpPr>
        <p:pic>
          <p:nvPicPr>
            <p:cNvPr id="58383"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58384"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58370" name="文本框 3"/>
          <p:cNvSpPr txBox="1">
            <a:spLocks noChangeArrowheads="1"/>
          </p:cNvSpPr>
          <p:nvPr/>
        </p:nvSpPr>
        <p:spPr bwMode="auto">
          <a:xfrm>
            <a:off x="0" y="123825"/>
            <a:ext cx="2051050" cy="369888"/>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文件改革创新内容</a:t>
            </a:r>
          </a:p>
        </p:txBody>
      </p:sp>
      <p:grpSp>
        <p:nvGrpSpPr>
          <p:cNvPr id="28" name="组合 27"/>
          <p:cNvGrpSpPr/>
          <p:nvPr/>
        </p:nvGrpSpPr>
        <p:grpSpPr>
          <a:xfrm>
            <a:off x="755576" y="915566"/>
            <a:ext cx="678209" cy="568403"/>
            <a:chOff x="1284922" y="2135144"/>
            <a:chExt cx="1442627" cy="1522131"/>
          </a:xfrm>
          <a:effectLst>
            <a:outerShdw blurRad="63500" sx="102000" sy="102000" algn="ctr" rotWithShape="0">
              <a:prstClr val="black">
                <a:alpha val="40000"/>
              </a:prstClr>
            </a:outerShdw>
          </a:effectLst>
        </p:grpSpPr>
        <p:sp>
          <p:nvSpPr>
            <p:cNvPr id="29" name="圆角矩形 28"/>
            <p:cNvSpPr/>
            <p:nvPr/>
          </p:nvSpPr>
          <p:spPr>
            <a:xfrm>
              <a:off x="1284922" y="2135144"/>
              <a:ext cx="1442627" cy="1442627"/>
            </a:xfrm>
            <a:prstGeom prst="roundRect">
              <a:avLst>
                <a:gd name="adj" fmla="val 6941"/>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latin typeface="微软雅黑" panose="020B0503020204020204" pitchFamily="34" charset="-122"/>
                <a:ea typeface="微软雅黑" pitchFamily="34" charset="-122"/>
              </a:endParaRPr>
            </a:p>
          </p:txBody>
        </p:sp>
        <p:sp>
          <p:nvSpPr>
            <p:cNvPr id="30" name="文本框 47"/>
            <p:cNvSpPr txBox="1"/>
            <p:nvPr/>
          </p:nvSpPr>
          <p:spPr>
            <a:xfrm>
              <a:off x="1671046" y="2256140"/>
              <a:ext cx="839486" cy="1401135"/>
            </a:xfrm>
            <a:prstGeom prst="rect">
              <a:avLst/>
            </a:prstGeom>
            <a:noFill/>
          </p:spPr>
          <p:txBody>
            <a:bodyPr wrap="none">
              <a:spAutoFit/>
            </a:bodyPr>
            <a:lstStyle/>
            <a:p>
              <a:pPr fontAlgn="auto">
                <a:spcBef>
                  <a:spcPts val="0"/>
                </a:spcBef>
                <a:spcAft>
                  <a:spcPts val="0"/>
                </a:spcAft>
                <a:defRPr/>
              </a:pPr>
              <a:r>
                <a:rPr lang="en-US" altLang="zh-CN" sz="2800" dirty="0">
                  <a:solidFill>
                    <a:schemeClr val="bg1"/>
                  </a:solidFill>
                  <a:latin typeface="微软雅黑" panose="020B0503020204020204" pitchFamily="34" charset="-122"/>
                  <a:ea typeface="微软雅黑" pitchFamily="34" charset="-122"/>
                </a:rPr>
                <a:t>5</a:t>
              </a:r>
            </a:p>
          </p:txBody>
        </p:sp>
      </p:grpSp>
      <p:sp>
        <p:nvSpPr>
          <p:cNvPr id="58372" name="TextBox 30"/>
          <p:cNvSpPr txBox="1">
            <a:spLocks noChangeArrowheads="1"/>
          </p:cNvSpPr>
          <p:nvPr/>
        </p:nvSpPr>
        <p:spPr bwMode="auto">
          <a:xfrm>
            <a:off x="1619250" y="987425"/>
            <a:ext cx="5256213" cy="461963"/>
          </a:xfrm>
          <a:prstGeom prst="rect">
            <a:avLst/>
          </a:prstGeom>
          <a:noFill/>
          <a:ln w="9525">
            <a:noFill/>
            <a:miter lim="800000"/>
            <a:headEnd/>
            <a:tailEnd/>
          </a:ln>
        </p:spPr>
        <p:txBody>
          <a:bodyPr>
            <a:spAutoFit/>
          </a:bodyPr>
          <a:lstStyle/>
          <a:p>
            <a:r>
              <a:rPr lang="zh-CN" altLang="en-US" sz="2400" b="1">
                <a:solidFill>
                  <a:schemeClr val="accent1"/>
                </a:solidFill>
                <a:latin typeface="微软雅黑" pitchFamily="34" charset="-122"/>
                <a:ea typeface="微软雅黑" pitchFamily="34" charset="-122"/>
              </a:rPr>
              <a:t>开展重点探索</a:t>
            </a:r>
            <a:r>
              <a:rPr lang="zh-CN" altLang="zh-CN" sz="2400" b="1">
                <a:solidFill>
                  <a:schemeClr val="accent1"/>
                </a:solidFill>
                <a:latin typeface="微软雅黑" pitchFamily="34" charset="-122"/>
                <a:ea typeface="微软雅黑" pitchFamily="34" charset="-122"/>
              </a:rPr>
              <a:t>。</a:t>
            </a:r>
            <a:endParaRPr lang="zh-CN" altLang="en-US" sz="2400" b="1">
              <a:solidFill>
                <a:schemeClr val="accent1"/>
              </a:solidFill>
              <a:latin typeface="微软雅黑" pitchFamily="34" charset="-122"/>
              <a:ea typeface="微软雅黑" pitchFamily="34" charset="-122"/>
            </a:endParaRPr>
          </a:p>
        </p:txBody>
      </p:sp>
      <p:sp>
        <p:nvSpPr>
          <p:cNvPr id="2" name="矩形 1">
            <a:extLst>
              <a:ext uri="{FF2B5EF4-FFF2-40B4-BE49-F238E27FC236}"/>
            </a:extLst>
          </p:cNvPr>
          <p:cNvSpPr/>
          <p:nvPr/>
        </p:nvSpPr>
        <p:spPr bwMode="auto">
          <a:xfrm>
            <a:off x="739775" y="1701800"/>
            <a:ext cx="879475" cy="1517650"/>
          </a:xfrm>
          <a:prstGeom prst="rect">
            <a:avLst/>
          </a:prstGeom>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微软雅黑" pitchFamily="34" charset="-122"/>
                <a:ea typeface="微软雅黑" pitchFamily="34" charset="-122"/>
              </a:rPr>
              <a:t>第九条</a:t>
            </a:r>
            <a:endParaRPr lang="zh-CN" altLang="en-US" dirty="0">
              <a:solidFill>
                <a:schemeClr val="bg1"/>
              </a:solidFill>
            </a:endParaRPr>
          </a:p>
        </p:txBody>
      </p:sp>
      <p:sp>
        <p:nvSpPr>
          <p:cNvPr id="3" name="矩形 2">
            <a:extLst>
              <a:ext uri="{FF2B5EF4-FFF2-40B4-BE49-F238E27FC236}"/>
            </a:extLst>
          </p:cNvPr>
          <p:cNvSpPr/>
          <p:nvPr/>
        </p:nvSpPr>
        <p:spPr bwMode="auto">
          <a:xfrm>
            <a:off x="1763688" y="1701595"/>
            <a:ext cx="6480720" cy="366099"/>
          </a:xfrm>
          <a:prstGeom prst="rect">
            <a:avLst/>
          </a:prstGeom>
          <a:solidFill>
            <a:schemeClr val="accent1">
              <a:lumMod val="60000"/>
              <a:lumOff val="40000"/>
            </a:schemeClr>
          </a:solidFill>
          <a:ln w="15875">
            <a:noFill/>
          </a:ln>
          <a:effectLst>
            <a:innerShdw blurRad="63500" dist="25400" dir="8100000">
              <a:prstClr val="black">
                <a:alpha val="50000"/>
              </a:prstClr>
            </a:innerShdw>
          </a:effectLst>
        </p:spPr>
        <p:txBody>
          <a:bodyPr/>
          <a:lstStyle/>
          <a:p>
            <a:pPr>
              <a:defRPr/>
            </a:pPr>
            <a:r>
              <a:rPr lang="zh-CN" altLang="en-US" dirty="0">
                <a:solidFill>
                  <a:schemeClr val="bg1"/>
                </a:solidFill>
                <a:latin typeface="微软雅黑" pitchFamily="34" charset="-122"/>
                <a:ea typeface="微软雅黑" pitchFamily="34" charset="-122"/>
              </a:rPr>
              <a:t>试行科技成果知识产权混合所有制。</a:t>
            </a:r>
          </a:p>
        </p:txBody>
      </p:sp>
      <p:sp>
        <p:nvSpPr>
          <p:cNvPr id="4" name="矩形 3">
            <a:extLst>
              <a:ext uri="{FF2B5EF4-FFF2-40B4-BE49-F238E27FC236}"/>
            </a:extLst>
          </p:cNvPr>
          <p:cNvSpPr/>
          <p:nvPr/>
        </p:nvSpPr>
        <p:spPr bwMode="auto">
          <a:xfrm>
            <a:off x="1763688" y="2139702"/>
            <a:ext cx="6480720" cy="1020065"/>
          </a:xfrm>
          <a:prstGeom prst="rect">
            <a:avLst/>
          </a:prstGeom>
          <a:noFill/>
          <a:ln w="15875">
            <a:solidFill>
              <a:schemeClr val="accent2">
                <a:lumMod val="75000"/>
              </a:schemeClr>
            </a:solidFill>
          </a:ln>
          <a:effectLst>
            <a:innerShdw blurRad="63500" dist="25400" dir="8100000">
              <a:prstClr val="black">
                <a:alpha val="50000"/>
              </a:prstClr>
            </a:innerShdw>
          </a:effectLst>
        </p:spPr>
        <p:txBody>
          <a:bodyPr anchor="ctr"/>
          <a:lstStyle/>
          <a:p>
            <a:pPr>
              <a:lnSpc>
                <a:spcPts val="2700"/>
              </a:lnSpc>
              <a:defRPr/>
            </a:pPr>
            <a:r>
              <a:rPr lang="zh-CN" altLang="en-US" dirty="0">
                <a:solidFill>
                  <a:schemeClr val="accent1"/>
                </a:solidFill>
                <a:latin typeface="黑体" panose="02010609060101010101" pitchFamily="49" charset="-122"/>
                <a:ea typeface="黑体" panose="02010609060101010101" pitchFamily="49" charset="-122"/>
              </a:rPr>
              <a:t>鼓励有条件的高校、科研机构，实行科技成果转化事前知识产权激励和事后转化收益奖励的双重激励机制，允许研发团队与本单位联合申报成为专利共同权利人。</a:t>
            </a:r>
          </a:p>
        </p:txBody>
      </p:sp>
      <p:pic>
        <p:nvPicPr>
          <p:cNvPr id="58380" name="图片 5"/>
          <p:cNvPicPr>
            <a:picLocks/>
          </p:cNvPicPr>
          <p:nvPr/>
        </p:nvPicPr>
        <p:blipFill>
          <a:blip r:embed="rId5"/>
          <a:srcRect/>
          <a:stretch>
            <a:fillRect/>
          </a:stretch>
        </p:blipFill>
        <p:spPr bwMode="auto">
          <a:xfrm>
            <a:off x="755650" y="3259138"/>
            <a:ext cx="1911350" cy="1427162"/>
          </a:xfrm>
          <a:prstGeom prst="rect">
            <a:avLst/>
          </a:prstGeom>
          <a:noFill/>
          <a:ln w="9525">
            <a:noFill/>
            <a:miter lim="800000"/>
            <a:headEnd/>
            <a:tailEnd/>
          </a:ln>
        </p:spPr>
      </p:pic>
      <p:pic>
        <p:nvPicPr>
          <p:cNvPr id="58381" name="图片 9"/>
          <p:cNvPicPr>
            <a:picLocks noChangeAspect="1"/>
          </p:cNvPicPr>
          <p:nvPr/>
        </p:nvPicPr>
        <p:blipFill>
          <a:blip r:embed="rId6"/>
          <a:srcRect/>
          <a:stretch>
            <a:fillRect/>
          </a:stretch>
        </p:blipFill>
        <p:spPr bwMode="auto">
          <a:xfrm>
            <a:off x="3059113" y="3259138"/>
            <a:ext cx="2881312" cy="1427162"/>
          </a:xfrm>
          <a:prstGeom prst="rect">
            <a:avLst/>
          </a:prstGeom>
          <a:noFill/>
          <a:ln w="9525">
            <a:noFill/>
            <a:miter lim="800000"/>
            <a:headEnd/>
            <a:tailEnd/>
          </a:ln>
        </p:spPr>
      </p:pic>
      <p:pic>
        <p:nvPicPr>
          <p:cNvPr id="58382" name="图片 14"/>
          <p:cNvPicPr>
            <a:picLocks/>
          </p:cNvPicPr>
          <p:nvPr/>
        </p:nvPicPr>
        <p:blipFill>
          <a:blip r:embed="rId7"/>
          <a:srcRect/>
          <a:stretch>
            <a:fillRect/>
          </a:stretch>
        </p:blipFill>
        <p:spPr bwMode="auto">
          <a:xfrm>
            <a:off x="6334125" y="3259138"/>
            <a:ext cx="1909763" cy="14271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4"/>
          <p:cNvPicPr>
            <a:picLocks noChangeAspect="1"/>
          </p:cNvPicPr>
          <p:nvPr/>
        </p:nvPicPr>
        <p:blipFill>
          <a:blip r:embed="rId3"/>
          <a:srcRect l="17825" t="25464" r="11758" b="21887"/>
          <a:stretch>
            <a:fillRect/>
          </a:stretch>
        </p:blipFill>
        <p:spPr bwMode="auto">
          <a:xfrm>
            <a:off x="-284163" y="1165225"/>
            <a:ext cx="4494213" cy="2813050"/>
          </a:xfrm>
          <a:prstGeom prst="rect">
            <a:avLst/>
          </a:prstGeom>
          <a:noFill/>
          <a:ln w="9525">
            <a:noFill/>
            <a:miter lim="800000"/>
            <a:headEnd/>
            <a:tailEnd/>
          </a:ln>
        </p:spPr>
      </p:pic>
      <p:sp>
        <p:nvSpPr>
          <p:cNvPr id="23554" name="文本框 9"/>
          <p:cNvSpPr txBox="1">
            <a:spLocks noChangeArrowheads="1"/>
          </p:cNvSpPr>
          <p:nvPr/>
        </p:nvSpPr>
        <p:spPr bwMode="auto">
          <a:xfrm>
            <a:off x="603250" y="1779588"/>
            <a:ext cx="2025650" cy="784225"/>
          </a:xfrm>
          <a:prstGeom prst="rect">
            <a:avLst/>
          </a:prstGeom>
          <a:noFill/>
          <a:ln w="9525">
            <a:noFill/>
            <a:miter lim="800000"/>
            <a:headEnd/>
            <a:tailEnd/>
          </a:ln>
        </p:spPr>
        <p:txBody>
          <a:bodyPr wrap="none">
            <a:spAutoFit/>
          </a:bodyPr>
          <a:lstStyle/>
          <a:p>
            <a:r>
              <a:rPr lang="zh-CN" altLang="en-US" sz="4400" b="1">
                <a:solidFill>
                  <a:schemeClr val="bg1"/>
                </a:solidFill>
                <a:latin typeface="微软雅黑" pitchFamily="34" charset="-122"/>
                <a:ea typeface="微软雅黑" pitchFamily="34" charset="-122"/>
              </a:rPr>
              <a:t>目    录</a:t>
            </a:r>
          </a:p>
        </p:txBody>
      </p:sp>
      <p:sp>
        <p:nvSpPr>
          <p:cNvPr id="11" name="文本框 10"/>
          <p:cNvSpPr txBox="1"/>
          <p:nvPr/>
        </p:nvSpPr>
        <p:spPr>
          <a:xfrm>
            <a:off x="-396875" y="2500313"/>
            <a:ext cx="2955925" cy="460375"/>
          </a:xfrm>
          <a:prstGeom prst="rect">
            <a:avLst/>
          </a:prstGeom>
          <a:noFill/>
          <a:effectLst/>
        </p:spPr>
        <p:txBody>
          <a:bodyPr wrap="none">
            <a:spAutoFit/>
          </a:bodyPr>
          <a:lstStyle/>
          <a:p>
            <a:pPr algn="ctr" fontAlgn="auto">
              <a:spcBef>
                <a:spcPts val="0"/>
              </a:spcBef>
              <a:spcAft>
                <a:spcPts val="0"/>
              </a:spcAft>
              <a:defRPr/>
            </a:pPr>
            <a:r>
              <a:rPr lang="en-US" altLang="zh-CN" sz="1500" b="1">
                <a:solidFill>
                  <a:srgbClr val="0DEFFA"/>
                </a:solidFill>
                <a:latin typeface="方正姚体" panose="02010601030101010101" pitchFamily="2" charset="-122"/>
                <a:ea typeface="方正姚体" panose="02010601030101010101" pitchFamily="2" charset="-122"/>
              </a:rPr>
              <a:t>                    </a:t>
            </a:r>
            <a:r>
              <a:rPr lang="en-US" altLang="zh-CN" sz="2400" b="1">
                <a:solidFill>
                  <a:schemeClr val="bg1"/>
                </a:solidFill>
                <a:latin typeface="Kalinga" panose="020B0502040204020203" pitchFamily="34" charset="0"/>
                <a:ea typeface="方正姚体" panose="02010601030101010101" pitchFamily="2" charset="-122"/>
                <a:cs typeface="Kalinga" panose="020B0502040204020203" pitchFamily="34" charset="0"/>
              </a:rPr>
              <a:t>CONCENTS</a:t>
            </a:r>
            <a:endParaRPr lang="zh-CN" altLang="en-US" sz="1350" b="1">
              <a:solidFill>
                <a:schemeClr val="bg1"/>
              </a:solidFill>
              <a:latin typeface="Kalinga" panose="020B0502040204020203" pitchFamily="34" charset="0"/>
              <a:ea typeface="方正姚体" panose="02010601030101010101" pitchFamily="2" charset="-122"/>
              <a:cs typeface="Kalinga" panose="020B0502040204020203" pitchFamily="34" charset="0"/>
            </a:endParaRPr>
          </a:p>
        </p:txBody>
      </p:sp>
      <p:sp>
        <p:nvSpPr>
          <p:cNvPr id="23556" name="文本框 11"/>
          <p:cNvSpPr txBox="1">
            <a:spLocks noChangeArrowheads="1"/>
          </p:cNvSpPr>
          <p:nvPr/>
        </p:nvSpPr>
        <p:spPr bwMode="auto">
          <a:xfrm>
            <a:off x="6156325" y="987425"/>
            <a:ext cx="2012950" cy="457200"/>
          </a:xfrm>
          <a:prstGeom prst="rect">
            <a:avLst/>
          </a:prstGeom>
          <a:noFill/>
          <a:ln w="9525">
            <a:noFill/>
            <a:miter lim="800000"/>
            <a:headEnd/>
            <a:tailEnd/>
          </a:ln>
        </p:spPr>
        <p:txBody>
          <a:bodyPr wrap="none">
            <a:spAutoFit/>
          </a:bodyPr>
          <a:lstStyle/>
          <a:p>
            <a:r>
              <a:rPr lang="zh-CN" altLang="en-US" sz="2400" b="1">
                <a:solidFill>
                  <a:schemeClr val="accent2"/>
                </a:solidFill>
                <a:latin typeface="微软雅黑" pitchFamily="34" charset="-122"/>
                <a:ea typeface="微软雅黑" pitchFamily="34" charset="-122"/>
              </a:rPr>
              <a:t>文件出台背景</a:t>
            </a:r>
          </a:p>
        </p:txBody>
      </p:sp>
      <p:sp>
        <p:nvSpPr>
          <p:cNvPr id="23557" name="文本框 12"/>
          <p:cNvSpPr txBox="1">
            <a:spLocks noChangeArrowheads="1"/>
          </p:cNvSpPr>
          <p:nvPr/>
        </p:nvSpPr>
        <p:spPr bwMode="auto">
          <a:xfrm>
            <a:off x="6227763" y="1995488"/>
            <a:ext cx="2012950" cy="457200"/>
          </a:xfrm>
          <a:prstGeom prst="rect">
            <a:avLst/>
          </a:prstGeom>
          <a:noFill/>
          <a:ln w="9525">
            <a:noFill/>
            <a:miter lim="800000"/>
            <a:headEnd/>
            <a:tailEnd/>
          </a:ln>
        </p:spPr>
        <p:txBody>
          <a:bodyPr wrap="none">
            <a:spAutoFit/>
          </a:bodyPr>
          <a:lstStyle/>
          <a:p>
            <a:r>
              <a:rPr lang="zh-CN" altLang="en-US" sz="2400" b="1">
                <a:solidFill>
                  <a:schemeClr val="accent1"/>
                </a:solidFill>
                <a:latin typeface="微软雅黑" pitchFamily="34" charset="-122"/>
                <a:ea typeface="微软雅黑" pitchFamily="34" charset="-122"/>
              </a:rPr>
              <a:t>文件遵循原则</a:t>
            </a:r>
          </a:p>
        </p:txBody>
      </p:sp>
      <p:sp>
        <p:nvSpPr>
          <p:cNvPr id="23558" name="文本框 13"/>
          <p:cNvSpPr txBox="1">
            <a:spLocks noChangeArrowheads="1"/>
          </p:cNvSpPr>
          <p:nvPr/>
        </p:nvSpPr>
        <p:spPr bwMode="auto">
          <a:xfrm>
            <a:off x="6227763" y="2932113"/>
            <a:ext cx="2647950" cy="461962"/>
          </a:xfrm>
          <a:prstGeom prst="rect">
            <a:avLst/>
          </a:prstGeom>
          <a:noFill/>
          <a:ln w="9525">
            <a:noFill/>
            <a:miter lim="800000"/>
            <a:headEnd/>
            <a:tailEnd/>
          </a:ln>
        </p:spPr>
        <p:txBody>
          <a:bodyPr wrap="none">
            <a:spAutoFit/>
          </a:bodyPr>
          <a:lstStyle/>
          <a:p>
            <a:r>
              <a:rPr lang="zh-CN" altLang="en-US" sz="2400" b="1">
                <a:solidFill>
                  <a:schemeClr val="accent1"/>
                </a:solidFill>
                <a:latin typeface="微软雅黑" pitchFamily="34" charset="-122"/>
                <a:ea typeface="微软雅黑" pitchFamily="34" charset="-122"/>
              </a:rPr>
              <a:t>文件改革创新内容</a:t>
            </a:r>
          </a:p>
        </p:txBody>
      </p:sp>
      <p:grpSp>
        <p:nvGrpSpPr>
          <p:cNvPr id="23559" name="组合 1"/>
          <p:cNvGrpSpPr>
            <a:grpSpLocks/>
          </p:cNvGrpSpPr>
          <p:nvPr/>
        </p:nvGrpSpPr>
        <p:grpSpPr bwMode="auto">
          <a:xfrm>
            <a:off x="4932363" y="771525"/>
            <a:ext cx="1176337" cy="820738"/>
            <a:chOff x="6527622" y="872228"/>
            <a:chExt cx="1665114" cy="1094938"/>
          </a:xfrm>
        </p:grpSpPr>
        <p:pic>
          <p:nvPicPr>
            <p:cNvPr id="23570" name="图片 5"/>
            <p:cNvPicPr>
              <a:picLocks noChangeAspect="1"/>
            </p:cNvPicPr>
            <p:nvPr/>
          </p:nvPicPr>
          <p:blipFill>
            <a:blip r:embed="rId4"/>
            <a:srcRect l="17825" t="25464" r="11758" b="21887"/>
            <a:stretch>
              <a:fillRect/>
            </a:stretch>
          </p:blipFill>
          <p:spPr bwMode="auto">
            <a:xfrm>
              <a:off x="6527622" y="872228"/>
              <a:ext cx="1665114" cy="1094938"/>
            </a:xfrm>
            <a:prstGeom prst="rect">
              <a:avLst/>
            </a:prstGeom>
            <a:noFill/>
            <a:ln w="9525">
              <a:noFill/>
              <a:miter lim="800000"/>
              <a:headEnd/>
              <a:tailEnd/>
            </a:ln>
          </p:spPr>
        </p:pic>
        <p:sp>
          <p:nvSpPr>
            <p:cNvPr id="23571" name="文本框 9"/>
            <p:cNvSpPr>
              <a:spLocks noChangeArrowheads="1"/>
            </p:cNvSpPr>
            <p:nvPr/>
          </p:nvSpPr>
          <p:spPr bwMode="auto">
            <a:xfrm>
              <a:off x="7036821" y="1064358"/>
              <a:ext cx="655890" cy="609946"/>
            </a:xfrm>
            <a:prstGeom prst="rect">
              <a:avLst/>
            </a:prstGeom>
            <a:noFill/>
            <a:ln w="9525">
              <a:noFill/>
              <a:miter lim="800000"/>
              <a:headEnd/>
              <a:tailEnd/>
            </a:ln>
          </p:spPr>
          <p:txBody>
            <a:bodyPr wrap="none">
              <a:spAutoFit/>
            </a:bodyPr>
            <a:lstStyle/>
            <a:p>
              <a:r>
                <a:rPr lang="en-US" altLang="zh-CN" sz="2400" b="1">
                  <a:solidFill>
                    <a:schemeClr val="bg1"/>
                  </a:solidFill>
                  <a:latin typeface="MS PGothic" pitchFamily="34" charset="-128"/>
                  <a:ea typeface="MS PGothic" pitchFamily="34" charset="-128"/>
                  <a:sym typeface="MS PGothic" pitchFamily="34" charset="-128"/>
                </a:rPr>
                <a:t>01</a:t>
              </a:r>
              <a:endParaRPr lang="zh-CN" altLang="en-US" sz="2400" b="1">
                <a:solidFill>
                  <a:schemeClr val="bg1"/>
                </a:solidFill>
                <a:latin typeface="MS PGothic" pitchFamily="34" charset="-128"/>
                <a:ea typeface="MS PGothic" pitchFamily="34" charset="-128"/>
                <a:sym typeface="MS PGothic" pitchFamily="34" charset="-128"/>
              </a:endParaRPr>
            </a:p>
          </p:txBody>
        </p:sp>
      </p:grpSp>
      <p:grpSp>
        <p:nvGrpSpPr>
          <p:cNvPr id="23560" name="组合 2"/>
          <p:cNvGrpSpPr>
            <a:grpSpLocks/>
          </p:cNvGrpSpPr>
          <p:nvPr/>
        </p:nvGrpSpPr>
        <p:grpSpPr bwMode="auto">
          <a:xfrm>
            <a:off x="4932363" y="1708150"/>
            <a:ext cx="1176337" cy="820738"/>
            <a:chOff x="6527622" y="2248584"/>
            <a:chExt cx="1665114" cy="1094938"/>
          </a:xfrm>
        </p:grpSpPr>
        <p:pic>
          <p:nvPicPr>
            <p:cNvPr id="23568" name="图片 6"/>
            <p:cNvPicPr>
              <a:picLocks noChangeAspect="1"/>
            </p:cNvPicPr>
            <p:nvPr/>
          </p:nvPicPr>
          <p:blipFill>
            <a:blip r:embed="rId4"/>
            <a:srcRect l="17825" t="25464" r="11758" b="21887"/>
            <a:stretch>
              <a:fillRect/>
            </a:stretch>
          </p:blipFill>
          <p:spPr bwMode="auto">
            <a:xfrm>
              <a:off x="6527622" y="2248584"/>
              <a:ext cx="1665114" cy="1094938"/>
            </a:xfrm>
            <a:prstGeom prst="rect">
              <a:avLst/>
            </a:prstGeom>
            <a:noFill/>
            <a:ln w="9525">
              <a:noFill/>
              <a:miter lim="800000"/>
              <a:headEnd/>
              <a:tailEnd/>
            </a:ln>
          </p:spPr>
        </p:pic>
        <p:sp>
          <p:nvSpPr>
            <p:cNvPr id="23569" name="文本框 9"/>
            <p:cNvSpPr>
              <a:spLocks noChangeArrowheads="1"/>
            </p:cNvSpPr>
            <p:nvPr/>
          </p:nvSpPr>
          <p:spPr bwMode="auto">
            <a:xfrm>
              <a:off x="6934981" y="2344649"/>
              <a:ext cx="655890" cy="609946"/>
            </a:xfrm>
            <a:prstGeom prst="rect">
              <a:avLst/>
            </a:prstGeom>
            <a:noFill/>
            <a:ln w="9525">
              <a:noFill/>
              <a:miter lim="800000"/>
              <a:headEnd/>
              <a:tailEnd/>
            </a:ln>
          </p:spPr>
          <p:txBody>
            <a:bodyPr wrap="none">
              <a:spAutoFit/>
            </a:bodyPr>
            <a:lstStyle/>
            <a:p>
              <a:r>
                <a:rPr lang="en-US" altLang="zh-CN" sz="2400" b="1">
                  <a:solidFill>
                    <a:schemeClr val="bg1"/>
                  </a:solidFill>
                  <a:latin typeface="MS PGothic" pitchFamily="34" charset="-128"/>
                  <a:ea typeface="MS PGothic" pitchFamily="34" charset="-128"/>
                  <a:sym typeface="MS PGothic" pitchFamily="34" charset="-128"/>
                </a:rPr>
                <a:t>02</a:t>
              </a:r>
              <a:endParaRPr lang="zh-CN" altLang="en-US" sz="2400" b="1">
                <a:solidFill>
                  <a:schemeClr val="bg1"/>
                </a:solidFill>
                <a:latin typeface="MS PGothic" pitchFamily="34" charset="-128"/>
                <a:ea typeface="MS PGothic" pitchFamily="34" charset="-128"/>
                <a:sym typeface="MS PGothic" pitchFamily="34" charset="-128"/>
              </a:endParaRPr>
            </a:p>
          </p:txBody>
        </p:sp>
      </p:grpSp>
      <p:grpSp>
        <p:nvGrpSpPr>
          <p:cNvPr id="23561" name="组合 3"/>
          <p:cNvGrpSpPr>
            <a:grpSpLocks/>
          </p:cNvGrpSpPr>
          <p:nvPr/>
        </p:nvGrpSpPr>
        <p:grpSpPr bwMode="auto">
          <a:xfrm>
            <a:off x="4932363" y="2716213"/>
            <a:ext cx="1223962" cy="820737"/>
            <a:chOff x="6719232" y="3624775"/>
            <a:chExt cx="1665114" cy="1094938"/>
          </a:xfrm>
        </p:grpSpPr>
        <p:pic>
          <p:nvPicPr>
            <p:cNvPr id="23566" name="图片 7"/>
            <p:cNvPicPr>
              <a:picLocks noChangeAspect="1"/>
            </p:cNvPicPr>
            <p:nvPr/>
          </p:nvPicPr>
          <p:blipFill>
            <a:blip r:embed="rId4"/>
            <a:srcRect l="17825" t="25464" r="11758" b="21887"/>
            <a:stretch>
              <a:fillRect/>
            </a:stretch>
          </p:blipFill>
          <p:spPr bwMode="auto">
            <a:xfrm>
              <a:off x="6719232" y="3624775"/>
              <a:ext cx="1665114" cy="1094938"/>
            </a:xfrm>
            <a:prstGeom prst="rect">
              <a:avLst/>
            </a:prstGeom>
            <a:noFill/>
            <a:ln w="9525">
              <a:noFill/>
              <a:miter lim="800000"/>
              <a:headEnd/>
              <a:tailEnd/>
            </a:ln>
          </p:spPr>
        </p:pic>
        <p:sp>
          <p:nvSpPr>
            <p:cNvPr id="23567" name="文本框 9"/>
            <p:cNvSpPr>
              <a:spLocks noChangeArrowheads="1"/>
            </p:cNvSpPr>
            <p:nvPr/>
          </p:nvSpPr>
          <p:spPr bwMode="auto">
            <a:xfrm>
              <a:off x="7199083" y="3720840"/>
              <a:ext cx="655890" cy="609947"/>
            </a:xfrm>
            <a:prstGeom prst="rect">
              <a:avLst/>
            </a:prstGeom>
            <a:noFill/>
            <a:ln w="9525">
              <a:noFill/>
              <a:miter lim="800000"/>
              <a:headEnd/>
              <a:tailEnd/>
            </a:ln>
          </p:spPr>
          <p:txBody>
            <a:bodyPr wrap="none">
              <a:spAutoFit/>
            </a:bodyPr>
            <a:lstStyle/>
            <a:p>
              <a:r>
                <a:rPr lang="en-US" altLang="zh-CN" sz="2400" b="1">
                  <a:solidFill>
                    <a:schemeClr val="bg1"/>
                  </a:solidFill>
                  <a:latin typeface="MS PGothic" pitchFamily="34" charset="-128"/>
                  <a:ea typeface="MS PGothic" pitchFamily="34" charset="-128"/>
                  <a:sym typeface="MS PGothic" pitchFamily="34" charset="-128"/>
                </a:rPr>
                <a:t>03</a:t>
              </a:r>
              <a:endParaRPr lang="zh-CN" altLang="en-US" sz="2400" b="1">
                <a:solidFill>
                  <a:schemeClr val="bg1"/>
                </a:solidFill>
                <a:latin typeface="MS PGothic" pitchFamily="34" charset="-128"/>
                <a:ea typeface="MS PGothic" pitchFamily="34" charset="-128"/>
                <a:sym typeface="MS PGothic" pitchFamily="34" charset="-128"/>
              </a:endParaRPr>
            </a:p>
          </p:txBody>
        </p:sp>
      </p:grpSp>
      <p:grpSp>
        <p:nvGrpSpPr>
          <p:cNvPr id="23562" name="组合 20"/>
          <p:cNvGrpSpPr>
            <a:grpSpLocks/>
          </p:cNvGrpSpPr>
          <p:nvPr/>
        </p:nvGrpSpPr>
        <p:grpSpPr bwMode="auto">
          <a:xfrm>
            <a:off x="5003800" y="3724275"/>
            <a:ext cx="1152525" cy="792163"/>
            <a:chOff x="6719232" y="5001065"/>
            <a:chExt cx="1665114" cy="1094938"/>
          </a:xfrm>
        </p:grpSpPr>
        <p:pic>
          <p:nvPicPr>
            <p:cNvPr id="23564" name="图片 21"/>
            <p:cNvPicPr>
              <a:picLocks noChangeAspect="1"/>
            </p:cNvPicPr>
            <p:nvPr/>
          </p:nvPicPr>
          <p:blipFill>
            <a:blip r:embed="rId4"/>
            <a:srcRect l="17825" t="25464" r="11758" b="21887"/>
            <a:stretch>
              <a:fillRect/>
            </a:stretch>
          </p:blipFill>
          <p:spPr bwMode="auto">
            <a:xfrm>
              <a:off x="6719232" y="5001065"/>
              <a:ext cx="1665114" cy="1094938"/>
            </a:xfrm>
            <a:prstGeom prst="rect">
              <a:avLst/>
            </a:prstGeom>
            <a:noFill/>
            <a:ln w="9525">
              <a:noFill/>
              <a:miter lim="800000"/>
              <a:headEnd/>
              <a:tailEnd/>
            </a:ln>
          </p:spPr>
        </p:pic>
        <p:sp>
          <p:nvSpPr>
            <p:cNvPr id="23565" name="文本框 9"/>
            <p:cNvSpPr>
              <a:spLocks noChangeArrowheads="1"/>
            </p:cNvSpPr>
            <p:nvPr/>
          </p:nvSpPr>
          <p:spPr bwMode="auto">
            <a:xfrm>
              <a:off x="7216439" y="5140844"/>
              <a:ext cx="655890" cy="609946"/>
            </a:xfrm>
            <a:prstGeom prst="rect">
              <a:avLst/>
            </a:prstGeom>
            <a:noFill/>
            <a:ln w="9525">
              <a:noFill/>
              <a:miter lim="800000"/>
              <a:headEnd/>
              <a:tailEnd/>
            </a:ln>
          </p:spPr>
          <p:txBody>
            <a:bodyPr wrap="none">
              <a:spAutoFit/>
            </a:bodyPr>
            <a:lstStyle/>
            <a:p>
              <a:r>
                <a:rPr lang="en-US" altLang="zh-CN" sz="2400" b="1">
                  <a:solidFill>
                    <a:schemeClr val="bg1"/>
                  </a:solidFill>
                  <a:latin typeface="MS PGothic" pitchFamily="34" charset="-128"/>
                  <a:ea typeface="MS PGothic" pitchFamily="34" charset="-128"/>
                  <a:sym typeface="MS PGothic" pitchFamily="34" charset="-128"/>
                </a:rPr>
                <a:t>04</a:t>
              </a:r>
              <a:endParaRPr lang="zh-CN" altLang="en-US" sz="2400" b="1">
                <a:solidFill>
                  <a:schemeClr val="bg1"/>
                </a:solidFill>
                <a:latin typeface="MS PGothic" pitchFamily="34" charset="-128"/>
                <a:ea typeface="MS PGothic" pitchFamily="34" charset="-128"/>
                <a:sym typeface="MS PGothic" pitchFamily="34" charset="-128"/>
              </a:endParaRPr>
            </a:p>
          </p:txBody>
        </p:sp>
      </p:grpSp>
      <p:sp>
        <p:nvSpPr>
          <p:cNvPr id="23563" name="文本框 23"/>
          <p:cNvSpPr txBox="1">
            <a:spLocks noChangeArrowheads="1"/>
          </p:cNvSpPr>
          <p:nvPr/>
        </p:nvSpPr>
        <p:spPr bwMode="auto">
          <a:xfrm>
            <a:off x="6300788" y="3867150"/>
            <a:ext cx="2030412" cy="461963"/>
          </a:xfrm>
          <a:prstGeom prst="rect">
            <a:avLst/>
          </a:prstGeom>
          <a:noFill/>
          <a:ln w="9525">
            <a:noFill/>
            <a:miter lim="800000"/>
            <a:headEnd/>
            <a:tailEnd/>
          </a:ln>
        </p:spPr>
        <p:txBody>
          <a:bodyPr wrap="none">
            <a:spAutoFit/>
          </a:bodyPr>
          <a:lstStyle/>
          <a:p>
            <a:r>
              <a:rPr lang="zh-CN" altLang="en-US" sz="2400" b="1">
                <a:solidFill>
                  <a:schemeClr val="accent1"/>
                </a:solidFill>
                <a:latin typeface="微软雅黑" pitchFamily="34" charset="-122"/>
                <a:ea typeface="微软雅黑" pitchFamily="34" charset="-122"/>
              </a:rPr>
              <a:t>文件落实情况</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文本框 1"/>
          <p:cNvSpPr txBox="1">
            <a:spLocks noChangeArrowheads="1"/>
          </p:cNvSpPr>
          <p:nvPr/>
        </p:nvSpPr>
        <p:spPr bwMode="auto">
          <a:xfrm>
            <a:off x="2051050" y="2284413"/>
            <a:ext cx="2646363" cy="584200"/>
          </a:xfrm>
          <a:prstGeom prst="rect">
            <a:avLst/>
          </a:prstGeom>
          <a:noFill/>
          <a:ln w="9525">
            <a:noFill/>
            <a:miter lim="800000"/>
            <a:headEnd/>
            <a:tailEnd/>
          </a:ln>
        </p:spPr>
        <p:txBody>
          <a:bodyPr wrap="none">
            <a:spAutoFit/>
          </a:bodyPr>
          <a:lstStyle/>
          <a:p>
            <a:r>
              <a:rPr lang="zh-CN" altLang="en-US" sz="3200" b="1">
                <a:solidFill>
                  <a:srgbClr val="F2F3F2"/>
                </a:solidFill>
                <a:latin typeface="微软雅黑" pitchFamily="34" charset="-122"/>
                <a:ea typeface="微软雅黑" pitchFamily="34" charset="-122"/>
              </a:rPr>
              <a:t>文件落实情况</a:t>
            </a:r>
          </a:p>
        </p:txBody>
      </p:sp>
      <p:sp>
        <p:nvSpPr>
          <p:cNvPr id="60418" name="文本框 12"/>
          <p:cNvSpPr txBox="1">
            <a:spLocks noChangeArrowheads="1"/>
          </p:cNvSpPr>
          <p:nvPr/>
        </p:nvSpPr>
        <p:spPr bwMode="auto">
          <a:xfrm>
            <a:off x="684213" y="1419225"/>
            <a:ext cx="1416050" cy="461963"/>
          </a:xfrm>
          <a:prstGeom prst="rect">
            <a:avLst/>
          </a:prstGeom>
          <a:noFill/>
          <a:ln w="9525">
            <a:noFill/>
            <a:miter lim="800000"/>
            <a:headEnd/>
            <a:tailEnd/>
          </a:ln>
        </p:spPr>
        <p:txBody>
          <a:bodyPr wrap="none">
            <a:spAutoFit/>
          </a:bodyPr>
          <a:lstStyle/>
          <a:p>
            <a:r>
              <a:rPr lang="zh-CN" altLang="en-US" sz="2400" b="1">
                <a:solidFill>
                  <a:schemeClr val="bg1"/>
                </a:solidFill>
                <a:latin typeface="微软雅黑" pitchFamily="34" charset="-122"/>
                <a:ea typeface="微软雅黑" pitchFamily="34" charset="-122"/>
              </a:rPr>
              <a:t>第四部分</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组合 4"/>
          <p:cNvGrpSpPr>
            <a:grpSpLocks/>
          </p:cNvGrpSpPr>
          <p:nvPr/>
        </p:nvGrpSpPr>
        <p:grpSpPr bwMode="auto">
          <a:xfrm>
            <a:off x="0" y="0"/>
            <a:ext cx="2660650" cy="935038"/>
            <a:chOff x="2859260" y="0"/>
            <a:chExt cx="3861580" cy="1276713"/>
          </a:xfrm>
        </p:grpSpPr>
        <p:pic>
          <p:nvPicPr>
            <p:cNvPr id="62497"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62498"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62466" name="文本框 3"/>
          <p:cNvSpPr txBox="1">
            <a:spLocks noChangeArrowheads="1"/>
          </p:cNvSpPr>
          <p:nvPr/>
        </p:nvSpPr>
        <p:spPr bwMode="auto">
          <a:xfrm>
            <a:off x="323850" y="195263"/>
            <a:ext cx="1727200" cy="366712"/>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文件落实情况</a:t>
            </a:r>
          </a:p>
        </p:txBody>
      </p:sp>
      <p:grpSp>
        <p:nvGrpSpPr>
          <p:cNvPr id="62467" name="iṧļiḍe"/>
          <p:cNvGrpSpPr>
            <a:grpSpLocks/>
          </p:cNvGrpSpPr>
          <p:nvPr/>
        </p:nvGrpSpPr>
        <p:grpSpPr bwMode="auto">
          <a:xfrm>
            <a:off x="4892675" y="1292225"/>
            <a:ext cx="371475" cy="371475"/>
            <a:chOff x="2386" y="6559"/>
            <a:chExt cx="780" cy="780"/>
          </a:xfrm>
        </p:grpSpPr>
        <p:sp>
          <p:nvSpPr>
            <p:cNvPr id="55" name="îŝḷîḓè">
              <a:extLst>
                <a:ext uri="{FF2B5EF4-FFF2-40B4-BE49-F238E27FC236}"/>
              </a:extLst>
            </p:cNvPr>
            <p:cNvSpPr/>
            <p:nvPr/>
          </p:nvSpPr>
          <p:spPr>
            <a:xfrm>
              <a:off x="2386" y="6559"/>
              <a:ext cx="780" cy="78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7500" lnSpcReduction="20000"/>
            </a:bodyPr>
            <a:lstStyle/>
            <a:p>
              <a:pPr algn="ctr" defTabSz="913765">
                <a:defRPr/>
              </a:pPr>
              <a:endParaRPr lang="zh-CN" altLang="en-US" sz="2000" b="1" dirty="0">
                <a:solidFill>
                  <a:schemeClr val="bg1"/>
                </a:solidFill>
              </a:endParaRPr>
            </a:p>
          </p:txBody>
        </p:sp>
        <p:sp>
          <p:nvSpPr>
            <p:cNvPr id="56" name="íṣḷïḋè">
              <a:extLst>
                <a:ext uri="{FF2B5EF4-FFF2-40B4-BE49-F238E27FC236}"/>
              </a:extLst>
            </p:cNvPr>
            <p:cNvSpPr/>
            <p:nvPr/>
          </p:nvSpPr>
          <p:spPr>
            <a:xfrm>
              <a:off x="2566" y="6739"/>
              <a:ext cx="420" cy="420"/>
            </a:xfrm>
            <a:custGeom>
              <a:avLst/>
              <a:gdLst>
                <a:gd name="connsiteX0" fmla="*/ 478610 w 605522"/>
                <a:gd name="connsiteY0" fmla="*/ 64285 h 605310"/>
                <a:gd name="connsiteX1" fmla="*/ 531640 w 605522"/>
                <a:gd name="connsiteY1" fmla="*/ 117209 h 605310"/>
                <a:gd name="connsiteX2" fmla="*/ 478610 w 605522"/>
                <a:gd name="connsiteY2" fmla="*/ 170133 h 605310"/>
                <a:gd name="connsiteX3" fmla="*/ 425580 w 605522"/>
                <a:gd name="connsiteY3" fmla="*/ 117209 h 605310"/>
                <a:gd name="connsiteX4" fmla="*/ 478610 w 605522"/>
                <a:gd name="connsiteY4" fmla="*/ 64285 h 605310"/>
                <a:gd name="connsiteX5" fmla="*/ 244491 w 605522"/>
                <a:gd name="connsiteY5" fmla="*/ 6351 h 605310"/>
                <a:gd name="connsiteX6" fmla="*/ 236634 w 605522"/>
                <a:gd name="connsiteY6" fmla="*/ 37354 h 605310"/>
                <a:gd name="connsiteX7" fmla="*/ 236634 w 605522"/>
                <a:gd name="connsiteY7" fmla="*/ 85167 h 605310"/>
                <a:gd name="connsiteX8" fmla="*/ 74825 w 605522"/>
                <a:gd name="connsiteY8" fmla="*/ 302936 h 605310"/>
                <a:gd name="connsiteX9" fmla="*/ 302667 w 605522"/>
                <a:gd name="connsiteY9" fmla="*/ 530604 h 605310"/>
                <a:gd name="connsiteX10" fmla="*/ 530697 w 605522"/>
                <a:gd name="connsiteY10" fmla="*/ 302936 h 605310"/>
                <a:gd name="connsiteX11" fmla="*/ 568109 w 605522"/>
                <a:gd name="connsiteY11" fmla="*/ 265583 h 605310"/>
                <a:gd name="connsiteX12" fmla="*/ 605522 w 605522"/>
                <a:gd name="connsiteY12" fmla="*/ 302936 h 605310"/>
                <a:gd name="connsiteX13" fmla="*/ 302667 w 605522"/>
                <a:gd name="connsiteY13" fmla="*/ 605310 h 605310"/>
                <a:gd name="connsiteX14" fmla="*/ 0 w 605522"/>
                <a:gd name="connsiteY14" fmla="*/ 302936 h 605310"/>
                <a:gd name="connsiteX15" fmla="*/ 244491 w 605522"/>
                <a:gd name="connsiteY15" fmla="*/ 6351 h 605310"/>
                <a:gd name="connsiteX16" fmla="*/ 302667 w 605522"/>
                <a:gd name="connsiteY16" fmla="*/ 0 h 605310"/>
                <a:gd name="connsiteX17" fmla="*/ 340070 w 605522"/>
                <a:gd name="connsiteY17" fmla="*/ 37356 h 605310"/>
                <a:gd name="connsiteX18" fmla="*/ 340070 w 605522"/>
                <a:gd name="connsiteY18" fmla="*/ 248234 h 605310"/>
                <a:gd name="connsiteX19" fmla="*/ 369057 w 605522"/>
                <a:gd name="connsiteY19" fmla="*/ 302961 h 605310"/>
                <a:gd name="connsiteX20" fmla="*/ 302667 w 605522"/>
                <a:gd name="connsiteY20" fmla="*/ 369269 h 605310"/>
                <a:gd name="connsiteX21" fmla="*/ 236465 w 605522"/>
                <a:gd name="connsiteY21" fmla="*/ 302961 h 605310"/>
                <a:gd name="connsiteX22" fmla="*/ 265265 w 605522"/>
                <a:gd name="connsiteY22" fmla="*/ 248234 h 605310"/>
                <a:gd name="connsiteX23" fmla="*/ 265265 w 605522"/>
                <a:gd name="connsiteY23" fmla="*/ 37356 h 605310"/>
                <a:gd name="connsiteX24" fmla="*/ 302667 w 605522"/>
                <a:gd name="connsiteY24"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5522" h="605310">
                  <a:moveTo>
                    <a:pt x="478610" y="64285"/>
                  </a:moveTo>
                  <a:cubicBezTo>
                    <a:pt x="507898" y="64285"/>
                    <a:pt x="531640" y="87980"/>
                    <a:pt x="531640" y="117209"/>
                  </a:cubicBezTo>
                  <a:cubicBezTo>
                    <a:pt x="531640" y="146438"/>
                    <a:pt x="507898" y="170133"/>
                    <a:pt x="478610" y="170133"/>
                  </a:cubicBezTo>
                  <a:cubicBezTo>
                    <a:pt x="449322" y="170133"/>
                    <a:pt x="425580" y="146438"/>
                    <a:pt x="425580" y="117209"/>
                  </a:cubicBezTo>
                  <a:cubicBezTo>
                    <a:pt x="425580" y="87980"/>
                    <a:pt x="449322" y="64285"/>
                    <a:pt x="478610" y="64285"/>
                  </a:cubicBezTo>
                  <a:close/>
                  <a:moveTo>
                    <a:pt x="244491" y="6351"/>
                  </a:moveTo>
                  <a:cubicBezTo>
                    <a:pt x="239440" y="15502"/>
                    <a:pt x="236634" y="26148"/>
                    <a:pt x="236634" y="37354"/>
                  </a:cubicBezTo>
                  <a:lnTo>
                    <a:pt x="236634" y="85167"/>
                  </a:lnTo>
                  <a:cubicBezTo>
                    <a:pt x="143103" y="113555"/>
                    <a:pt x="74825" y="200401"/>
                    <a:pt x="74825" y="302936"/>
                  </a:cubicBezTo>
                  <a:cubicBezTo>
                    <a:pt x="74825" y="428443"/>
                    <a:pt x="176961" y="530604"/>
                    <a:pt x="302667" y="530604"/>
                  </a:cubicBezTo>
                  <a:cubicBezTo>
                    <a:pt x="428374" y="530604"/>
                    <a:pt x="530697" y="428443"/>
                    <a:pt x="530697" y="302936"/>
                  </a:cubicBezTo>
                  <a:cubicBezTo>
                    <a:pt x="530697" y="282392"/>
                    <a:pt x="547533" y="265583"/>
                    <a:pt x="568109" y="265583"/>
                  </a:cubicBezTo>
                  <a:cubicBezTo>
                    <a:pt x="588686" y="265583"/>
                    <a:pt x="605522" y="282392"/>
                    <a:pt x="605522" y="302936"/>
                  </a:cubicBezTo>
                  <a:cubicBezTo>
                    <a:pt x="605522" y="469718"/>
                    <a:pt x="469714" y="605310"/>
                    <a:pt x="302667" y="605310"/>
                  </a:cubicBezTo>
                  <a:cubicBezTo>
                    <a:pt x="135808" y="605310"/>
                    <a:pt x="0" y="469718"/>
                    <a:pt x="0" y="302936"/>
                  </a:cubicBezTo>
                  <a:cubicBezTo>
                    <a:pt x="0" y="156138"/>
                    <a:pt x="105316" y="33619"/>
                    <a:pt x="244491" y="6351"/>
                  </a:cubicBezTo>
                  <a:close/>
                  <a:moveTo>
                    <a:pt x="302667" y="0"/>
                  </a:moveTo>
                  <a:cubicBezTo>
                    <a:pt x="323426" y="0"/>
                    <a:pt x="340070" y="16810"/>
                    <a:pt x="340070" y="37356"/>
                  </a:cubicBezTo>
                  <a:lnTo>
                    <a:pt x="340070" y="248234"/>
                  </a:lnTo>
                  <a:cubicBezTo>
                    <a:pt x="358397" y="260749"/>
                    <a:pt x="369057" y="281295"/>
                    <a:pt x="369057" y="302961"/>
                  </a:cubicBezTo>
                  <a:cubicBezTo>
                    <a:pt x="369057" y="339571"/>
                    <a:pt x="339322" y="369269"/>
                    <a:pt x="302667" y="369269"/>
                  </a:cubicBezTo>
                  <a:cubicBezTo>
                    <a:pt x="266013" y="369269"/>
                    <a:pt x="236465" y="339571"/>
                    <a:pt x="236465" y="302961"/>
                  </a:cubicBezTo>
                  <a:cubicBezTo>
                    <a:pt x="236465" y="280548"/>
                    <a:pt x="247686" y="260375"/>
                    <a:pt x="265265" y="248234"/>
                  </a:cubicBezTo>
                  <a:lnTo>
                    <a:pt x="265265" y="37356"/>
                  </a:lnTo>
                  <a:cubicBezTo>
                    <a:pt x="265265" y="16810"/>
                    <a:pt x="282096" y="0"/>
                    <a:pt x="302667"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defRPr/>
              </a:pPr>
              <a:endParaRPr lang="zh-CN" altLang="en-US" sz="2000" b="1" dirty="0">
                <a:solidFill>
                  <a:schemeClr val="bg1"/>
                </a:solidFill>
              </a:endParaRPr>
            </a:p>
          </p:txBody>
        </p:sp>
      </p:grpSp>
      <p:sp>
        <p:nvSpPr>
          <p:cNvPr id="2" name="矩形 1">
            <a:extLst>
              <a:ext uri="{FF2B5EF4-FFF2-40B4-BE49-F238E27FC236}"/>
            </a:extLst>
          </p:cNvPr>
          <p:cNvSpPr/>
          <p:nvPr/>
        </p:nvSpPr>
        <p:spPr>
          <a:xfrm>
            <a:off x="5349875" y="1252538"/>
            <a:ext cx="2646363" cy="461962"/>
          </a:xfrm>
          <a:prstGeom prst="rect">
            <a:avLst/>
          </a:prstGeom>
        </p:spPr>
        <p:txBody>
          <a:bodyPr wrap="none">
            <a:spAutoFit/>
          </a:bodyPr>
          <a:lstStyle/>
          <a:p>
            <a:pPr fontAlgn="auto">
              <a:spcBef>
                <a:spcPts val="0"/>
              </a:spcBef>
              <a:spcAft>
                <a:spcPts val="0"/>
              </a:spcAft>
              <a:defRPr/>
            </a:pPr>
            <a:r>
              <a:rPr lang="zh-CN" altLang="en-US" sz="2400" b="1" kern="0" dirty="0">
                <a:solidFill>
                  <a:srgbClr val="0070C0"/>
                </a:solidFill>
                <a:latin typeface="微软雅黑"/>
                <a:ea typeface="微软雅黑"/>
              </a:rPr>
              <a:t>科研服务水平提升</a:t>
            </a:r>
          </a:p>
        </p:txBody>
      </p:sp>
      <p:grpSp>
        <p:nvGrpSpPr>
          <p:cNvPr id="62469" name="iṧļiḍe"/>
          <p:cNvGrpSpPr>
            <a:grpSpLocks/>
          </p:cNvGrpSpPr>
          <p:nvPr/>
        </p:nvGrpSpPr>
        <p:grpSpPr bwMode="auto">
          <a:xfrm>
            <a:off x="4892675" y="2047875"/>
            <a:ext cx="371475" cy="371475"/>
            <a:chOff x="2386" y="6559"/>
            <a:chExt cx="780" cy="780"/>
          </a:xfrm>
        </p:grpSpPr>
        <p:sp>
          <p:nvSpPr>
            <p:cNvPr id="68" name="îŝḷîḓè">
              <a:extLst>
                <a:ext uri="{FF2B5EF4-FFF2-40B4-BE49-F238E27FC236}"/>
              </a:extLst>
            </p:cNvPr>
            <p:cNvSpPr/>
            <p:nvPr/>
          </p:nvSpPr>
          <p:spPr>
            <a:xfrm>
              <a:off x="2386" y="6559"/>
              <a:ext cx="780" cy="78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7500" lnSpcReduction="20000"/>
            </a:bodyPr>
            <a:lstStyle/>
            <a:p>
              <a:pPr algn="ctr" defTabSz="913765">
                <a:defRPr/>
              </a:pPr>
              <a:endParaRPr lang="zh-CN" altLang="en-US" sz="2000" b="1" dirty="0">
                <a:solidFill>
                  <a:schemeClr val="bg1"/>
                </a:solidFill>
              </a:endParaRPr>
            </a:p>
          </p:txBody>
        </p:sp>
        <p:sp>
          <p:nvSpPr>
            <p:cNvPr id="69" name="íṣḷïḋè">
              <a:extLst>
                <a:ext uri="{FF2B5EF4-FFF2-40B4-BE49-F238E27FC236}"/>
              </a:extLst>
            </p:cNvPr>
            <p:cNvSpPr/>
            <p:nvPr/>
          </p:nvSpPr>
          <p:spPr>
            <a:xfrm>
              <a:off x="2566" y="6739"/>
              <a:ext cx="420" cy="420"/>
            </a:xfrm>
            <a:custGeom>
              <a:avLst/>
              <a:gdLst>
                <a:gd name="connsiteX0" fmla="*/ 478610 w 605522"/>
                <a:gd name="connsiteY0" fmla="*/ 64285 h 605310"/>
                <a:gd name="connsiteX1" fmla="*/ 531640 w 605522"/>
                <a:gd name="connsiteY1" fmla="*/ 117209 h 605310"/>
                <a:gd name="connsiteX2" fmla="*/ 478610 w 605522"/>
                <a:gd name="connsiteY2" fmla="*/ 170133 h 605310"/>
                <a:gd name="connsiteX3" fmla="*/ 425580 w 605522"/>
                <a:gd name="connsiteY3" fmla="*/ 117209 h 605310"/>
                <a:gd name="connsiteX4" fmla="*/ 478610 w 605522"/>
                <a:gd name="connsiteY4" fmla="*/ 64285 h 605310"/>
                <a:gd name="connsiteX5" fmla="*/ 244491 w 605522"/>
                <a:gd name="connsiteY5" fmla="*/ 6351 h 605310"/>
                <a:gd name="connsiteX6" fmla="*/ 236634 w 605522"/>
                <a:gd name="connsiteY6" fmla="*/ 37354 h 605310"/>
                <a:gd name="connsiteX7" fmla="*/ 236634 w 605522"/>
                <a:gd name="connsiteY7" fmla="*/ 85167 h 605310"/>
                <a:gd name="connsiteX8" fmla="*/ 74825 w 605522"/>
                <a:gd name="connsiteY8" fmla="*/ 302936 h 605310"/>
                <a:gd name="connsiteX9" fmla="*/ 302667 w 605522"/>
                <a:gd name="connsiteY9" fmla="*/ 530604 h 605310"/>
                <a:gd name="connsiteX10" fmla="*/ 530697 w 605522"/>
                <a:gd name="connsiteY10" fmla="*/ 302936 h 605310"/>
                <a:gd name="connsiteX11" fmla="*/ 568109 w 605522"/>
                <a:gd name="connsiteY11" fmla="*/ 265583 h 605310"/>
                <a:gd name="connsiteX12" fmla="*/ 605522 w 605522"/>
                <a:gd name="connsiteY12" fmla="*/ 302936 h 605310"/>
                <a:gd name="connsiteX13" fmla="*/ 302667 w 605522"/>
                <a:gd name="connsiteY13" fmla="*/ 605310 h 605310"/>
                <a:gd name="connsiteX14" fmla="*/ 0 w 605522"/>
                <a:gd name="connsiteY14" fmla="*/ 302936 h 605310"/>
                <a:gd name="connsiteX15" fmla="*/ 244491 w 605522"/>
                <a:gd name="connsiteY15" fmla="*/ 6351 h 605310"/>
                <a:gd name="connsiteX16" fmla="*/ 302667 w 605522"/>
                <a:gd name="connsiteY16" fmla="*/ 0 h 605310"/>
                <a:gd name="connsiteX17" fmla="*/ 340070 w 605522"/>
                <a:gd name="connsiteY17" fmla="*/ 37356 h 605310"/>
                <a:gd name="connsiteX18" fmla="*/ 340070 w 605522"/>
                <a:gd name="connsiteY18" fmla="*/ 248234 h 605310"/>
                <a:gd name="connsiteX19" fmla="*/ 369057 w 605522"/>
                <a:gd name="connsiteY19" fmla="*/ 302961 h 605310"/>
                <a:gd name="connsiteX20" fmla="*/ 302667 w 605522"/>
                <a:gd name="connsiteY20" fmla="*/ 369269 h 605310"/>
                <a:gd name="connsiteX21" fmla="*/ 236465 w 605522"/>
                <a:gd name="connsiteY21" fmla="*/ 302961 h 605310"/>
                <a:gd name="connsiteX22" fmla="*/ 265265 w 605522"/>
                <a:gd name="connsiteY22" fmla="*/ 248234 h 605310"/>
                <a:gd name="connsiteX23" fmla="*/ 265265 w 605522"/>
                <a:gd name="connsiteY23" fmla="*/ 37356 h 605310"/>
                <a:gd name="connsiteX24" fmla="*/ 302667 w 605522"/>
                <a:gd name="connsiteY24"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5522" h="605310">
                  <a:moveTo>
                    <a:pt x="478610" y="64285"/>
                  </a:moveTo>
                  <a:cubicBezTo>
                    <a:pt x="507898" y="64285"/>
                    <a:pt x="531640" y="87980"/>
                    <a:pt x="531640" y="117209"/>
                  </a:cubicBezTo>
                  <a:cubicBezTo>
                    <a:pt x="531640" y="146438"/>
                    <a:pt x="507898" y="170133"/>
                    <a:pt x="478610" y="170133"/>
                  </a:cubicBezTo>
                  <a:cubicBezTo>
                    <a:pt x="449322" y="170133"/>
                    <a:pt x="425580" y="146438"/>
                    <a:pt x="425580" y="117209"/>
                  </a:cubicBezTo>
                  <a:cubicBezTo>
                    <a:pt x="425580" y="87980"/>
                    <a:pt x="449322" y="64285"/>
                    <a:pt x="478610" y="64285"/>
                  </a:cubicBezTo>
                  <a:close/>
                  <a:moveTo>
                    <a:pt x="244491" y="6351"/>
                  </a:moveTo>
                  <a:cubicBezTo>
                    <a:pt x="239440" y="15502"/>
                    <a:pt x="236634" y="26148"/>
                    <a:pt x="236634" y="37354"/>
                  </a:cubicBezTo>
                  <a:lnTo>
                    <a:pt x="236634" y="85167"/>
                  </a:lnTo>
                  <a:cubicBezTo>
                    <a:pt x="143103" y="113555"/>
                    <a:pt x="74825" y="200401"/>
                    <a:pt x="74825" y="302936"/>
                  </a:cubicBezTo>
                  <a:cubicBezTo>
                    <a:pt x="74825" y="428443"/>
                    <a:pt x="176961" y="530604"/>
                    <a:pt x="302667" y="530604"/>
                  </a:cubicBezTo>
                  <a:cubicBezTo>
                    <a:pt x="428374" y="530604"/>
                    <a:pt x="530697" y="428443"/>
                    <a:pt x="530697" y="302936"/>
                  </a:cubicBezTo>
                  <a:cubicBezTo>
                    <a:pt x="530697" y="282392"/>
                    <a:pt x="547533" y="265583"/>
                    <a:pt x="568109" y="265583"/>
                  </a:cubicBezTo>
                  <a:cubicBezTo>
                    <a:pt x="588686" y="265583"/>
                    <a:pt x="605522" y="282392"/>
                    <a:pt x="605522" y="302936"/>
                  </a:cubicBezTo>
                  <a:cubicBezTo>
                    <a:pt x="605522" y="469718"/>
                    <a:pt x="469714" y="605310"/>
                    <a:pt x="302667" y="605310"/>
                  </a:cubicBezTo>
                  <a:cubicBezTo>
                    <a:pt x="135808" y="605310"/>
                    <a:pt x="0" y="469718"/>
                    <a:pt x="0" y="302936"/>
                  </a:cubicBezTo>
                  <a:cubicBezTo>
                    <a:pt x="0" y="156138"/>
                    <a:pt x="105316" y="33619"/>
                    <a:pt x="244491" y="6351"/>
                  </a:cubicBezTo>
                  <a:close/>
                  <a:moveTo>
                    <a:pt x="302667" y="0"/>
                  </a:moveTo>
                  <a:cubicBezTo>
                    <a:pt x="323426" y="0"/>
                    <a:pt x="340070" y="16810"/>
                    <a:pt x="340070" y="37356"/>
                  </a:cubicBezTo>
                  <a:lnTo>
                    <a:pt x="340070" y="248234"/>
                  </a:lnTo>
                  <a:cubicBezTo>
                    <a:pt x="358397" y="260749"/>
                    <a:pt x="369057" y="281295"/>
                    <a:pt x="369057" y="302961"/>
                  </a:cubicBezTo>
                  <a:cubicBezTo>
                    <a:pt x="369057" y="339571"/>
                    <a:pt x="339322" y="369269"/>
                    <a:pt x="302667" y="369269"/>
                  </a:cubicBezTo>
                  <a:cubicBezTo>
                    <a:pt x="266013" y="369269"/>
                    <a:pt x="236465" y="339571"/>
                    <a:pt x="236465" y="302961"/>
                  </a:cubicBezTo>
                  <a:cubicBezTo>
                    <a:pt x="236465" y="280548"/>
                    <a:pt x="247686" y="260375"/>
                    <a:pt x="265265" y="248234"/>
                  </a:cubicBezTo>
                  <a:lnTo>
                    <a:pt x="265265" y="37356"/>
                  </a:lnTo>
                  <a:cubicBezTo>
                    <a:pt x="265265" y="16810"/>
                    <a:pt x="282096" y="0"/>
                    <a:pt x="302667"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defRPr/>
              </a:pPr>
              <a:endParaRPr lang="zh-CN" altLang="en-US" sz="2000" b="1" dirty="0">
                <a:solidFill>
                  <a:schemeClr val="bg1"/>
                </a:solidFill>
              </a:endParaRPr>
            </a:p>
          </p:txBody>
        </p:sp>
      </p:grpSp>
      <p:sp>
        <p:nvSpPr>
          <p:cNvPr id="70" name="矩形 69">
            <a:extLst>
              <a:ext uri="{FF2B5EF4-FFF2-40B4-BE49-F238E27FC236}"/>
            </a:extLst>
          </p:cNvPr>
          <p:cNvSpPr/>
          <p:nvPr/>
        </p:nvSpPr>
        <p:spPr>
          <a:xfrm>
            <a:off x="5349875" y="2008188"/>
            <a:ext cx="2954338" cy="461962"/>
          </a:xfrm>
          <a:prstGeom prst="rect">
            <a:avLst/>
          </a:prstGeom>
        </p:spPr>
        <p:txBody>
          <a:bodyPr wrap="none">
            <a:spAutoFit/>
          </a:bodyPr>
          <a:lstStyle/>
          <a:p>
            <a:pPr fontAlgn="auto">
              <a:spcBef>
                <a:spcPts val="0"/>
              </a:spcBef>
              <a:spcAft>
                <a:spcPts val="0"/>
              </a:spcAft>
              <a:defRPr/>
            </a:pPr>
            <a:r>
              <a:rPr lang="zh-CN" altLang="en-US" sz="2400" b="1" kern="0" dirty="0">
                <a:solidFill>
                  <a:srgbClr val="0070C0"/>
                </a:solidFill>
                <a:latin typeface="微软雅黑"/>
                <a:ea typeface="微软雅黑"/>
              </a:rPr>
              <a:t>科研人员积极性提高</a:t>
            </a:r>
          </a:p>
        </p:txBody>
      </p:sp>
      <p:grpSp>
        <p:nvGrpSpPr>
          <p:cNvPr id="62471" name="iṧļiḍe"/>
          <p:cNvGrpSpPr>
            <a:grpSpLocks/>
          </p:cNvGrpSpPr>
          <p:nvPr/>
        </p:nvGrpSpPr>
        <p:grpSpPr bwMode="auto">
          <a:xfrm>
            <a:off x="4892675" y="2805113"/>
            <a:ext cx="371475" cy="369887"/>
            <a:chOff x="2386" y="6559"/>
            <a:chExt cx="780" cy="780"/>
          </a:xfrm>
        </p:grpSpPr>
        <p:sp>
          <p:nvSpPr>
            <p:cNvPr id="72" name="îŝḷîḓè">
              <a:extLst>
                <a:ext uri="{FF2B5EF4-FFF2-40B4-BE49-F238E27FC236}"/>
              </a:extLst>
            </p:cNvPr>
            <p:cNvSpPr/>
            <p:nvPr/>
          </p:nvSpPr>
          <p:spPr>
            <a:xfrm>
              <a:off x="2386" y="6559"/>
              <a:ext cx="780" cy="78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7500" lnSpcReduction="20000"/>
            </a:bodyPr>
            <a:lstStyle/>
            <a:p>
              <a:pPr algn="ctr" defTabSz="913765">
                <a:defRPr/>
              </a:pPr>
              <a:endParaRPr lang="zh-CN" altLang="en-US" sz="2000" b="1" dirty="0">
                <a:solidFill>
                  <a:schemeClr val="bg1"/>
                </a:solidFill>
              </a:endParaRPr>
            </a:p>
          </p:txBody>
        </p:sp>
        <p:sp>
          <p:nvSpPr>
            <p:cNvPr id="73" name="íṣḷïḋè">
              <a:extLst>
                <a:ext uri="{FF2B5EF4-FFF2-40B4-BE49-F238E27FC236}"/>
              </a:extLst>
            </p:cNvPr>
            <p:cNvSpPr/>
            <p:nvPr/>
          </p:nvSpPr>
          <p:spPr>
            <a:xfrm>
              <a:off x="2566" y="6740"/>
              <a:ext cx="420" cy="418"/>
            </a:xfrm>
            <a:custGeom>
              <a:avLst/>
              <a:gdLst>
                <a:gd name="connsiteX0" fmla="*/ 478610 w 605522"/>
                <a:gd name="connsiteY0" fmla="*/ 64285 h 605310"/>
                <a:gd name="connsiteX1" fmla="*/ 531640 w 605522"/>
                <a:gd name="connsiteY1" fmla="*/ 117209 h 605310"/>
                <a:gd name="connsiteX2" fmla="*/ 478610 w 605522"/>
                <a:gd name="connsiteY2" fmla="*/ 170133 h 605310"/>
                <a:gd name="connsiteX3" fmla="*/ 425580 w 605522"/>
                <a:gd name="connsiteY3" fmla="*/ 117209 h 605310"/>
                <a:gd name="connsiteX4" fmla="*/ 478610 w 605522"/>
                <a:gd name="connsiteY4" fmla="*/ 64285 h 605310"/>
                <a:gd name="connsiteX5" fmla="*/ 244491 w 605522"/>
                <a:gd name="connsiteY5" fmla="*/ 6351 h 605310"/>
                <a:gd name="connsiteX6" fmla="*/ 236634 w 605522"/>
                <a:gd name="connsiteY6" fmla="*/ 37354 h 605310"/>
                <a:gd name="connsiteX7" fmla="*/ 236634 w 605522"/>
                <a:gd name="connsiteY7" fmla="*/ 85167 h 605310"/>
                <a:gd name="connsiteX8" fmla="*/ 74825 w 605522"/>
                <a:gd name="connsiteY8" fmla="*/ 302936 h 605310"/>
                <a:gd name="connsiteX9" fmla="*/ 302667 w 605522"/>
                <a:gd name="connsiteY9" fmla="*/ 530604 h 605310"/>
                <a:gd name="connsiteX10" fmla="*/ 530697 w 605522"/>
                <a:gd name="connsiteY10" fmla="*/ 302936 h 605310"/>
                <a:gd name="connsiteX11" fmla="*/ 568109 w 605522"/>
                <a:gd name="connsiteY11" fmla="*/ 265583 h 605310"/>
                <a:gd name="connsiteX12" fmla="*/ 605522 w 605522"/>
                <a:gd name="connsiteY12" fmla="*/ 302936 h 605310"/>
                <a:gd name="connsiteX13" fmla="*/ 302667 w 605522"/>
                <a:gd name="connsiteY13" fmla="*/ 605310 h 605310"/>
                <a:gd name="connsiteX14" fmla="*/ 0 w 605522"/>
                <a:gd name="connsiteY14" fmla="*/ 302936 h 605310"/>
                <a:gd name="connsiteX15" fmla="*/ 244491 w 605522"/>
                <a:gd name="connsiteY15" fmla="*/ 6351 h 605310"/>
                <a:gd name="connsiteX16" fmla="*/ 302667 w 605522"/>
                <a:gd name="connsiteY16" fmla="*/ 0 h 605310"/>
                <a:gd name="connsiteX17" fmla="*/ 340070 w 605522"/>
                <a:gd name="connsiteY17" fmla="*/ 37356 h 605310"/>
                <a:gd name="connsiteX18" fmla="*/ 340070 w 605522"/>
                <a:gd name="connsiteY18" fmla="*/ 248234 h 605310"/>
                <a:gd name="connsiteX19" fmla="*/ 369057 w 605522"/>
                <a:gd name="connsiteY19" fmla="*/ 302961 h 605310"/>
                <a:gd name="connsiteX20" fmla="*/ 302667 w 605522"/>
                <a:gd name="connsiteY20" fmla="*/ 369269 h 605310"/>
                <a:gd name="connsiteX21" fmla="*/ 236465 w 605522"/>
                <a:gd name="connsiteY21" fmla="*/ 302961 h 605310"/>
                <a:gd name="connsiteX22" fmla="*/ 265265 w 605522"/>
                <a:gd name="connsiteY22" fmla="*/ 248234 h 605310"/>
                <a:gd name="connsiteX23" fmla="*/ 265265 w 605522"/>
                <a:gd name="connsiteY23" fmla="*/ 37356 h 605310"/>
                <a:gd name="connsiteX24" fmla="*/ 302667 w 605522"/>
                <a:gd name="connsiteY24"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5522" h="605310">
                  <a:moveTo>
                    <a:pt x="478610" y="64285"/>
                  </a:moveTo>
                  <a:cubicBezTo>
                    <a:pt x="507898" y="64285"/>
                    <a:pt x="531640" y="87980"/>
                    <a:pt x="531640" y="117209"/>
                  </a:cubicBezTo>
                  <a:cubicBezTo>
                    <a:pt x="531640" y="146438"/>
                    <a:pt x="507898" y="170133"/>
                    <a:pt x="478610" y="170133"/>
                  </a:cubicBezTo>
                  <a:cubicBezTo>
                    <a:pt x="449322" y="170133"/>
                    <a:pt x="425580" y="146438"/>
                    <a:pt x="425580" y="117209"/>
                  </a:cubicBezTo>
                  <a:cubicBezTo>
                    <a:pt x="425580" y="87980"/>
                    <a:pt x="449322" y="64285"/>
                    <a:pt x="478610" y="64285"/>
                  </a:cubicBezTo>
                  <a:close/>
                  <a:moveTo>
                    <a:pt x="244491" y="6351"/>
                  </a:moveTo>
                  <a:cubicBezTo>
                    <a:pt x="239440" y="15502"/>
                    <a:pt x="236634" y="26148"/>
                    <a:pt x="236634" y="37354"/>
                  </a:cubicBezTo>
                  <a:lnTo>
                    <a:pt x="236634" y="85167"/>
                  </a:lnTo>
                  <a:cubicBezTo>
                    <a:pt x="143103" y="113555"/>
                    <a:pt x="74825" y="200401"/>
                    <a:pt x="74825" y="302936"/>
                  </a:cubicBezTo>
                  <a:cubicBezTo>
                    <a:pt x="74825" y="428443"/>
                    <a:pt x="176961" y="530604"/>
                    <a:pt x="302667" y="530604"/>
                  </a:cubicBezTo>
                  <a:cubicBezTo>
                    <a:pt x="428374" y="530604"/>
                    <a:pt x="530697" y="428443"/>
                    <a:pt x="530697" y="302936"/>
                  </a:cubicBezTo>
                  <a:cubicBezTo>
                    <a:pt x="530697" y="282392"/>
                    <a:pt x="547533" y="265583"/>
                    <a:pt x="568109" y="265583"/>
                  </a:cubicBezTo>
                  <a:cubicBezTo>
                    <a:pt x="588686" y="265583"/>
                    <a:pt x="605522" y="282392"/>
                    <a:pt x="605522" y="302936"/>
                  </a:cubicBezTo>
                  <a:cubicBezTo>
                    <a:pt x="605522" y="469718"/>
                    <a:pt x="469714" y="605310"/>
                    <a:pt x="302667" y="605310"/>
                  </a:cubicBezTo>
                  <a:cubicBezTo>
                    <a:pt x="135808" y="605310"/>
                    <a:pt x="0" y="469718"/>
                    <a:pt x="0" y="302936"/>
                  </a:cubicBezTo>
                  <a:cubicBezTo>
                    <a:pt x="0" y="156138"/>
                    <a:pt x="105316" y="33619"/>
                    <a:pt x="244491" y="6351"/>
                  </a:cubicBezTo>
                  <a:close/>
                  <a:moveTo>
                    <a:pt x="302667" y="0"/>
                  </a:moveTo>
                  <a:cubicBezTo>
                    <a:pt x="323426" y="0"/>
                    <a:pt x="340070" y="16810"/>
                    <a:pt x="340070" y="37356"/>
                  </a:cubicBezTo>
                  <a:lnTo>
                    <a:pt x="340070" y="248234"/>
                  </a:lnTo>
                  <a:cubicBezTo>
                    <a:pt x="358397" y="260749"/>
                    <a:pt x="369057" y="281295"/>
                    <a:pt x="369057" y="302961"/>
                  </a:cubicBezTo>
                  <a:cubicBezTo>
                    <a:pt x="369057" y="339571"/>
                    <a:pt x="339322" y="369269"/>
                    <a:pt x="302667" y="369269"/>
                  </a:cubicBezTo>
                  <a:cubicBezTo>
                    <a:pt x="266013" y="369269"/>
                    <a:pt x="236465" y="339571"/>
                    <a:pt x="236465" y="302961"/>
                  </a:cubicBezTo>
                  <a:cubicBezTo>
                    <a:pt x="236465" y="280548"/>
                    <a:pt x="247686" y="260375"/>
                    <a:pt x="265265" y="248234"/>
                  </a:cubicBezTo>
                  <a:lnTo>
                    <a:pt x="265265" y="37356"/>
                  </a:lnTo>
                  <a:cubicBezTo>
                    <a:pt x="265265" y="16810"/>
                    <a:pt x="282096" y="0"/>
                    <a:pt x="302667"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defRPr/>
              </a:pPr>
              <a:endParaRPr lang="zh-CN" altLang="en-US" sz="2000" b="1" dirty="0">
                <a:solidFill>
                  <a:schemeClr val="bg1"/>
                </a:solidFill>
              </a:endParaRPr>
            </a:p>
          </p:txBody>
        </p:sp>
      </p:grpSp>
      <p:sp>
        <p:nvSpPr>
          <p:cNvPr id="74" name="矩形 73">
            <a:extLst>
              <a:ext uri="{FF2B5EF4-FFF2-40B4-BE49-F238E27FC236}"/>
            </a:extLst>
          </p:cNvPr>
          <p:cNvSpPr/>
          <p:nvPr/>
        </p:nvSpPr>
        <p:spPr>
          <a:xfrm>
            <a:off x="5349875" y="2763838"/>
            <a:ext cx="2954338" cy="461962"/>
          </a:xfrm>
          <a:prstGeom prst="rect">
            <a:avLst/>
          </a:prstGeom>
        </p:spPr>
        <p:txBody>
          <a:bodyPr wrap="none">
            <a:spAutoFit/>
          </a:bodyPr>
          <a:lstStyle/>
          <a:p>
            <a:pPr fontAlgn="auto">
              <a:spcBef>
                <a:spcPts val="0"/>
              </a:spcBef>
              <a:spcAft>
                <a:spcPts val="0"/>
              </a:spcAft>
              <a:defRPr/>
            </a:pPr>
            <a:r>
              <a:rPr lang="zh-CN" altLang="en-US" sz="2400" b="1" kern="0" dirty="0">
                <a:solidFill>
                  <a:srgbClr val="0070C0"/>
                </a:solidFill>
                <a:latin typeface="微软雅黑"/>
                <a:ea typeface="微软雅黑"/>
              </a:rPr>
              <a:t>科研人员获得感提升</a:t>
            </a:r>
          </a:p>
        </p:txBody>
      </p:sp>
      <p:grpSp>
        <p:nvGrpSpPr>
          <p:cNvPr id="62473" name="iṧļiḍe"/>
          <p:cNvGrpSpPr>
            <a:grpSpLocks/>
          </p:cNvGrpSpPr>
          <p:nvPr/>
        </p:nvGrpSpPr>
        <p:grpSpPr bwMode="auto">
          <a:xfrm>
            <a:off x="4892675" y="3560763"/>
            <a:ext cx="371475" cy="371475"/>
            <a:chOff x="2386" y="6559"/>
            <a:chExt cx="780" cy="780"/>
          </a:xfrm>
        </p:grpSpPr>
        <p:sp>
          <p:nvSpPr>
            <p:cNvPr id="76" name="îŝḷîḓè">
              <a:extLst>
                <a:ext uri="{FF2B5EF4-FFF2-40B4-BE49-F238E27FC236}"/>
              </a:extLst>
            </p:cNvPr>
            <p:cNvSpPr/>
            <p:nvPr/>
          </p:nvSpPr>
          <p:spPr>
            <a:xfrm>
              <a:off x="2386" y="6559"/>
              <a:ext cx="780" cy="78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67500" lnSpcReduction="20000"/>
            </a:bodyPr>
            <a:lstStyle/>
            <a:p>
              <a:pPr algn="ctr" defTabSz="913765">
                <a:defRPr/>
              </a:pPr>
              <a:endParaRPr lang="zh-CN" altLang="en-US" sz="2000" b="1" dirty="0">
                <a:solidFill>
                  <a:schemeClr val="bg1"/>
                </a:solidFill>
              </a:endParaRPr>
            </a:p>
          </p:txBody>
        </p:sp>
        <p:sp>
          <p:nvSpPr>
            <p:cNvPr id="77" name="íṣḷïḋè">
              <a:extLst>
                <a:ext uri="{FF2B5EF4-FFF2-40B4-BE49-F238E27FC236}"/>
              </a:extLst>
            </p:cNvPr>
            <p:cNvSpPr/>
            <p:nvPr/>
          </p:nvSpPr>
          <p:spPr>
            <a:xfrm>
              <a:off x="2566" y="6739"/>
              <a:ext cx="420" cy="420"/>
            </a:xfrm>
            <a:custGeom>
              <a:avLst/>
              <a:gdLst>
                <a:gd name="connsiteX0" fmla="*/ 478610 w 605522"/>
                <a:gd name="connsiteY0" fmla="*/ 64285 h 605310"/>
                <a:gd name="connsiteX1" fmla="*/ 531640 w 605522"/>
                <a:gd name="connsiteY1" fmla="*/ 117209 h 605310"/>
                <a:gd name="connsiteX2" fmla="*/ 478610 w 605522"/>
                <a:gd name="connsiteY2" fmla="*/ 170133 h 605310"/>
                <a:gd name="connsiteX3" fmla="*/ 425580 w 605522"/>
                <a:gd name="connsiteY3" fmla="*/ 117209 h 605310"/>
                <a:gd name="connsiteX4" fmla="*/ 478610 w 605522"/>
                <a:gd name="connsiteY4" fmla="*/ 64285 h 605310"/>
                <a:gd name="connsiteX5" fmla="*/ 244491 w 605522"/>
                <a:gd name="connsiteY5" fmla="*/ 6351 h 605310"/>
                <a:gd name="connsiteX6" fmla="*/ 236634 w 605522"/>
                <a:gd name="connsiteY6" fmla="*/ 37354 h 605310"/>
                <a:gd name="connsiteX7" fmla="*/ 236634 w 605522"/>
                <a:gd name="connsiteY7" fmla="*/ 85167 h 605310"/>
                <a:gd name="connsiteX8" fmla="*/ 74825 w 605522"/>
                <a:gd name="connsiteY8" fmla="*/ 302936 h 605310"/>
                <a:gd name="connsiteX9" fmla="*/ 302667 w 605522"/>
                <a:gd name="connsiteY9" fmla="*/ 530604 h 605310"/>
                <a:gd name="connsiteX10" fmla="*/ 530697 w 605522"/>
                <a:gd name="connsiteY10" fmla="*/ 302936 h 605310"/>
                <a:gd name="connsiteX11" fmla="*/ 568109 w 605522"/>
                <a:gd name="connsiteY11" fmla="*/ 265583 h 605310"/>
                <a:gd name="connsiteX12" fmla="*/ 605522 w 605522"/>
                <a:gd name="connsiteY12" fmla="*/ 302936 h 605310"/>
                <a:gd name="connsiteX13" fmla="*/ 302667 w 605522"/>
                <a:gd name="connsiteY13" fmla="*/ 605310 h 605310"/>
                <a:gd name="connsiteX14" fmla="*/ 0 w 605522"/>
                <a:gd name="connsiteY14" fmla="*/ 302936 h 605310"/>
                <a:gd name="connsiteX15" fmla="*/ 244491 w 605522"/>
                <a:gd name="connsiteY15" fmla="*/ 6351 h 605310"/>
                <a:gd name="connsiteX16" fmla="*/ 302667 w 605522"/>
                <a:gd name="connsiteY16" fmla="*/ 0 h 605310"/>
                <a:gd name="connsiteX17" fmla="*/ 340070 w 605522"/>
                <a:gd name="connsiteY17" fmla="*/ 37356 h 605310"/>
                <a:gd name="connsiteX18" fmla="*/ 340070 w 605522"/>
                <a:gd name="connsiteY18" fmla="*/ 248234 h 605310"/>
                <a:gd name="connsiteX19" fmla="*/ 369057 w 605522"/>
                <a:gd name="connsiteY19" fmla="*/ 302961 h 605310"/>
                <a:gd name="connsiteX20" fmla="*/ 302667 w 605522"/>
                <a:gd name="connsiteY20" fmla="*/ 369269 h 605310"/>
                <a:gd name="connsiteX21" fmla="*/ 236465 w 605522"/>
                <a:gd name="connsiteY21" fmla="*/ 302961 h 605310"/>
                <a:gd name="connsiteX22" fmla="*/ 265265 w 605522"/>
                <a:gd name="connsiteY22" fmla="*/ 248234 h 605310"/>
                <a:gd name="connsiteX23" fmla="*/ 265265 w 605522"/>
                <a:gd name="connsiteY23" fmla="*/ 37356 h 605310"/>
                <a:gd name="connsiteX24" fmla="*/ 302667 w 605522"/>
                <a:gd name="connsiteY24"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5522" h="605310">
                  <a:moveTo>
                    <a:pt x="478610" y="64285"/>
                  </a:moveTo>
                  <a:cubicBezTo>
                    <a:pt x="507898" y="64285"/>
                    <a:pt x="531640" y="87980"/>
                    <a:pt x="531640" y="117209"/>
                  </a:cubicBezTo>
                  <a:cubicBezTo>
                    <a:pt x="531640" y="146438"/>
                    <a:pt x="507898" y="170133"/>
                    <a:pt x="478610" y="170133"/>
                  </a:cubicBezTo>
                  <a:cubicBezTo>
                    <a:pt x="449322" y="170133"/>
                    <a:pt x="425580" y="146438"/>
                    <a:pt x="425580" y="117209"/>
                  </a:cubicBezTo>
                  <a:cubicBezTo>
                    <a:pt x="425580" y="87980"/>
                    <a:pt x="449322" y="64285"/>
                    <a:pt x="478610" y="64285"/>
                  </a:cubicBezTo>
                  <a:close/>
                  <a:moveTo>
                    <a:pt x="244491" y="6351"/>
                  </a:moveTo>
                  <a:cubicBezTo>
                    <a:pt x="239440" y="15502"/>
                    <a:pt x="236634" y="26148"/>
                    <a:pt x="236634" y="37354"/>
                  </a:cubicBezTo>
                  <a:lnTo>
                    <a:pt x="236634" y="85167"/>
                  </a:lnTo>
                  <a:cubicBezTo>
                    <a:pt x="143103" y="113555"/>
                    <a:pt x="74825" y="200401"/>
                    <a:pt x="74825" y="302936"/>
                  </a:cubicBezTo>
                  <a:cubicBezTo>
                    <a:pt x="74825" y="428443"/>
                    <a:pt x="176961" y="530604"/>
                    <a:pt x="302667" y="530604"/>
                  </a:cubicBezTo>
                  <a:cubicBezTo>
                    <a:pt x="428374" y="530604"/>
                    <a:pt x="530697" y="428443"/>
                    <a:pt x="530697" y="302936"/>
                  </a:cubicBezTo>
                  <a:cubicBezTo>
                    <a:pt x="530697" y="282392"/>
                    <a:pt x="547533" y="265583"/>
                    <a:pt x="568109" y="265583"/>
                  </a:cubicBezTo>
                  <a:cubicBezTo>
                    <a:pt x="588686" y="265583"/>
                    <a:pt x="605522" y="282392"/>
                    <a:pt x="605522" y="302936"/>
                  </a:cubicBezTo>
                  <a:cubicBezTo>
                    <a:pt x="605522" y="469718"/>
                    <a:pt x="469714" y="605310"/>
                    <a:pt x="302667" y="605310"/>
                  </a:cubicBezTo>
                  <a:cubicBezTo>
                    <a:pt x="135808" y="605310"/>
                    <a:pt x="0" y="469718"/>
                    <a:pt x="0" y="302936"/>
                  </a:cubicBezTo>
                  <a:cubicBezTo>
                    <a:pt x="0" y="156138"/>
                    <a:pt x="105316" y="33619"/>
                    <a:pt x="244491" y="6351"/>
                  </a:cubicBezTo>
                  <a:close/>
                  <a:moveTo>
                    <a:pt x="302667" y="0"/>
                  </a:moveTo>
                  <a:cubicBezTo>
                    <a:pt x="323426" y="0"/>
                    <a:pt x="340070" y="16810"/>
                    <a:pt x="340070" y="37356"/>
                  </a:cubicBezTo>
                  <a:lnTo>
                    <a:pt x="340070" y="248234"/>
                  </a:lnTo>
                  <a:cubicBezTo>
                    <a:pt x="358397" y="260749"/>
                    <a:pt x="369057" y="281295"/>
                    <a:pt x="369057" y="302961"/>
                  </a:cubicBezTo>
                  <a:cubicBezTo>
                    <a:pt x="369057" y="339571"/>
                    <a:pt x="339322" y="369269"/>
                    <a:pt x="302667" y="369269"/>
                  </a:cubicBezTo>
                  <a:cubicBezTo>
                    <a:pt x="266013" y="369269"/>
                    <a:pt x="236465" y="339571"/>
                    <a:pt x="236465" y="302961"/>
                  </a:cubicBezTo>
                  <a:cubicBezTo>
                    <a:pt x="236465" y="280548"/>
                    <a:pt x="247686" y="260375"/>
                    <a:pt x="265265" y="248234"/>
                  </a:cubicBezTo>
                  <a:lnTo>
                    <a:pt x="265265" y="37356"/>
                  </a:lnTo>
                  <a:cubicBezTo>
                    <a:pt x="265265" y="16810"/>
                    <a:pt x="282096" y="0"/>
                    <a:pt x="302667"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3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defRPr/>
              </a:pPr>
              <a:endParaRPr lang="zh-CN" altLang="en-US" sz="2000" b="1" dirty="0">
                <a:solidFill>
                  <a:schemeClr val="bg1"/>
                </a:solidFill>
              </a:endParaRPr>
            </a:p>
          </p:txBody>
        </p:sp>
      </p:grpSp>
      <p:sp>
        <p:nvSpPr>
          <p:cNvPr id="78" name="矩形 77">
            <a:extLst>
              <a:ext uri="{FF2B5EF4-FFF2-40B4-BE49-F238E27FC236}"/>
            </a:extLst>
          </p:cNvPr>
          <p:cNvSpPr/>
          <p:nvPr/>
        </p:nvSpPr>
        <p:spPr>
          <a:xfrm>
            <a:off x="5349875" y="3519488"/>
            <a:ext cx="3262313" cy="461962"/>
          </a:xfrm>
          <a:prstGeom prst="rect">
            <a:avLst/>
          </a:prstGeom>
        </p:spPr>
        <p:txBody>
          <a:bodyPr wrap="none">
            <a:spAutoFit/>
          </a:bodyPr>
          <a:lstStyle/>
          <a:p>
            <a:pPr fontAlgn="auto">
              <a:spcBef>
                <a:spcPts val="0"/>
              </a:spcBef>
              <a:spcAft>
                <a:spcPts val="0"/>
              </a:spcAft>
              <a:defRPr/>
            </a:pPr>
            <a:r>
              <a:rPr lang="zh-CN" altLang="en-US" sz="2400" b="1" kern="0" dirty="0">
                <a:solidFill>
                  <a:srgbClr val="0070C0"/>
                </a:solidFill>
                <a:latin typeface="微软雅黑"/>
                <a:ea typeface="微软雅黑"/>
              </a:rPr>
              <a:t>科技创新创业热情高涨</a:t>
            </a:r>
          </a:p>
        </p:txBody>
      </p:sp>
      <p:grpSp>
        <p:nvGrpSpPr>
          <p:cNvPr id="62475" name="组合 4"/>
          <p:cNvGrpSpPr>
            <a:grpSpLocks/>
          </p:cNvGrpSpPr>
          <p:nvPr/>
        </p:nvGrpSpPr>
        <p:grpSpPr bwMode="auto">
          <a:xfrm>
            <a:off x="307975" y="1646238"/>
            <a:ext cx="4394200" cy="2428875"/>
            <a:chOff x="307480" y="1645696"/>
            <a:chExt cx="4394050" cy="2429641"/>
          </a:xfrm>
        </p:grpSpPr>
        <p:grpSp>
          <p:nvGrpSpPr>
            <p:cNvPr id="62476" name="íṥlïḋê"/>
            <p:cNvGrpSpPr>
              <a:grpSpLocks/>
            </p:cNvGrpSpPr>
            <p:nvPr/>
          </p:nvGrpSpPr>
          <p:grpSpPr bwMode="auto">
            <a:xfrm>
              <a:off x="307480" y="3983153"/>
              <a:ext cx="4394050" cy="92184"/>
              <a:chOff x="-1348120" y="5777968"/>
              <a:chExt cx="9361040" cy="187524"/>
            </a:xfrm>
          </p:grpSpPr>
          <p:sp>
            <p:nvSpPr>
              <p:cNvPr id="65" name="ïslíďe">
                <a:extLst>
                  <a:ext uri="{FF2B5EF4-FFF2-40B4-BE49-F238E27FC236}"/>
                </a:extLst>
              </p:cNvPr>
              <p:cNvSpPr/>
              <p:nvPr/>
            </p:nvSpPr>
            <p:spPr>
              <a:xfrm flipV="1">
                <a:off x="-1348120" y="5929957"/>
                <a:ext cx="9361040" cy="35535"/>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90"/>
              </a:p>
            </p:txBody>
          </p:sp>
          <p:sp>
            <p:nvSpPr>
              <p:cNvPr id="66" name="iṡ1idé">
                <a:extLst>
                  <a:ext uri="{FF2B5EF4-FFF2-40B4-BE49-F238E27FC236}"/>
                </a:extLst>
              </p:cNvPr>
              <p:cNvSpPr/>
              <p:nvPr/>
            </p:nvSpPr>
            <p:spPr>
              <a:xfrm>
                <a:off x="-1348120" y="5778131"/>
                <a:ext cx="9361040" cy="151826"/>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sz="1000">
                  <a:solidFill>
                    <a:srgbClr val="F2F2F2"/>
                  </a:solidFill>
                </a:endParaRPr>
              </a:p>
            </p:txBody>
          </p:sp>
        </p:grpSp>
        <p:grpSp>
          <p:nvGrpSpPr>
            <p:cNvPr id="62477" name="îśļiḑê"/>
            <p:cNvGrpSpPr>
              <a:grpSpLocks/>
            </p:cNvGrpSpPr>
            <p:nvPr/>
          </p:nvGrpSpPr>
          <p:grpSpPr bwMode="auto">
            <a:xfrm>
              <a:off x="681758" y="1645696"/>
              <a:ext cx="3645493" cy="2310461"/>
              <a:chOff x="-375492" y="1139528"/>
              <a:chExt cx="7415785" cy="4700016"/>
            </a:xfrm>
          </p:grpSpPr>
          <p:grpSp>
            <p:nvGrpSpPr>
              <p:cNvPr id="62480" name="išliḑé"/>
              <p:cNvGrpSpPr>
                <a:grpSpLocks/>
              </p:cNvGrpSpPr>
              <p:nvPr/>
            </p:nvGrpSpPr>
            <p:grpSpPr bwMode="auto">
              <a:xfrm>
                <a:off x="-375492" y="1139528"/>
                <a:ext cx="7415785" cy="4700016"/>
                <a:chOff x="-375492" y="1139528"/>
                <a:chExt cx="7415785" cy="4700016"/>
              </a:xfrm>
            </p:grpSpPr>
            <p:sp>
              <p:nvSpPr>
                <p:cNvPr id="62" name="ïṡḷiḑe">
                  <a:extLst>
                    <a:ext uri="{FF2B5EF4-FFF2-40B4-BE49-F238E27FC236}"/>
                  </a:extLst>
                </p:cNvPr>
                <p:cNvSpPr/>
                <p:nvPr/>
              </p:nvSpPr>
              <p:spPr>
                <a:xfrm>
                  <a:off x="-374762" y="1139528"/>
                  <a:ext cx="7414327" cy="4700177"/>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90"/>
                </a:p>
              </p:txBody>
            </p:sp>
            <p:sp>
              <p:nvSpPr>
                <p:cNvPr id="63" name="íṧḻiḍé">
                  <a:extLst>
                    <a:ext uri="{FF2B5EF4-FFF2-40B4-BE49-F238E27FC236}"/>
                  </a:extLst>
                </p:cNvPr>
                <p:cNvSpPr/>
                <p:nvPr/>
              </p:nvSpPr>
              <p:spPr>
                <a:xfrm>
                  <a:off x="-358615" y="1158910"/>
                  <a:ext cx="7382034" cy="4661412"/>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90" dirty="0"/>
                </a:p>
              </p:txBody>
            </p:sp>
            <p:sp>
              <p:nvSpPr>
                <p:cNvPr id="64" name="íṥļíḓe" hidden="1">
                  <a:extLst>
                    <a:ext uri="{FF2B5EF4-FFF2-40B4-BE49-F238E27FC236}"/>
                  </a:extLst>
                </p:cNvPr>
                <p:cNvSpPr/>
                <p:nvPr/>
              </p:nvSpPr>
              <p:spPr>
                <a:xfrm>
                  <a:off x="4507844" y="1139528"/>
                  <a:ext cx="2531721" cy="4700177"/>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90" dirty="0"/>
                </a:p>
              </p:txBody>
            </p:sp>
          </p:grpSp>
          <p:sp>
            <p:nvSpPr>
              <p:cNvPr id="61" name="ïṣḻiḍe">
                <a:extLst>
                  <a:ext uri="{FF2B5EF4-FFF2-40B4-BE49-F238E27FC236}"/>
                </a:extLst>
              </p:cNvPr>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sz="1000">
                  <a:solidFill>
                    <a:srgbClr val="F2F2F2"/>
                  </a:solidFill>
                </a:endParaRPr>
              </a:p>
            </p:txBody>
          </p:sp>
        </p:grpSp>
        <p:sp>
          <p:nvSpPr>
            <p:cNvPr id="59" name="îṡḷiḓé">
              <a:extLst>
                <a:ext uri="{FF2B5EF4-FFF2-40B4-BE49-F238E27FC236}"/>
              </a:extLst>
            </p:cNvPr>
            <p:cNvSpPr>
              <a:spLocks/>
            </p:cNvSpPr>
            <p:nvPr/>
          </p:nvSpPr>
          <p:spPr>
            <a:xfrm>
              <a:off x="804351" y="1780676"/>
              <a:ext cx="3387609" cy="2024701"/>
            </a:xfrm>
            <a:prstGeom prst="rect">
              <a:avLst/>
            </a:prstGeom>
            <a:pattFill prst="pct5">
              <a:fgClr>
                <a:srgbClr val="E4E6EA"/>
              </a:fgClr>
              <a:bgClr>
                <a:srgbClr val="ADB5BF"/>
              </a:bgClr>
            </a:pattFill>
            <a:ln w="63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endParaRPr>
            </a:p>
          </p:txBody>
        </p:sp>
        <p:pic>
          <p:nvPicPr>
            <p:cNvPr id="62479" name="图片 3"/>
            <p:cNvPicPr>
              <a:picLocks/>
            </p:cNvPicPr>
            <p:nvPr/>
          </p:nvPicPr>
          <p:blipFill>
            <a:blip r:embed="rId5"/>
            <a:srcRect b="9013"/>
            <a:stretch>
              <a:fillRect/>
            </a:stretch>
          </p:blipFill>
          <p:spPr bwMode="auto">
            <a:xfrm>
              <a:off x="803362" y="1788557"/>
              <a:ext cx="3386695" cy="2024738"/>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文本框 3"/>
          <p:cNvSpPr txBox="1">
            <a:spLocks noChangeArrowheads="1"/>
          </p:cNvSpPr>
          <p:nvPr/>
        </p:nvSpPr>
        <p:spPr bwMode="auto">
          <a:xfrm>
            <a:off x="4230688" y="2500313"/>
            <a:ext cx="2397125" cy="830262"/>
          </a:xfrm>
          <a:prstGeom prst="rect">
            <a:avLst/>
          </a:prstGeom>
          <a:noFill/>
          <a:ln w="9525">
            <a:noFill/>
            <a:miter lim="800000"/>
            <a:headEnd/>
            <a:tailEnd/>
          </a:ln>
        </p:spPr>
        <p:txBody>
          <a:bodyPr wrap="none">
            <a:spAutoFit/>
          </a:bodyPr>
          <a:lstStyle/>
          <a:p>
            <a:pPr algn="ctr"/>
            <a:r>
              <a:rPr lang="zh-CN" altLang="en-US" sz="4800" b="1">
                <a:solidFill>
                  <a:srgbClr val="004E94"/>
                </a:solidFill>
                <a:latin typeface="方正正黑简体"/>
                <a:ea typeface="方正正黑简体"/>
                <a:cs typeface="方正正黑简体"/>
              </a:rPr>
              <a:t>谢  谢！</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
          <p:cNvSpPr txBox="1">
            <a:spLocks noChangeArrowheads="1"/>
          </p:cNvSpPr>
          <p:nvPr/>
        </p:nvSpPr>
        <p:spPr bwMode="auto">
          <a:xfrm>
            <a:off x="2051050" y="2284413"/>
            <a:ext cx="2622550" cy="579437"/>
          </a:xfrm>
          <a:prstGeom prst="rect">
            <a:avLst/>
          </a:prstGeom>
          <a:noFill/>
          <a:ln w="9525">
            <a:noFill/>
            <a:miter lim="800000"/>
            <a:headEnd/>
            <a:tailEnd/>
          </a:ln>
        </p:spPr>
        <p:txBody>
          <a:bodyPr wrap="none">
            <a:spAutoFit/>
          </a:bodyPr>
          <a:lstStyle/>
          <a:p>
            <a:r>
              <a:rPr lang="zh-CN" altLang="en-US" sz="3200" b="1">
                <a:solidFill>
                  <a:srgbClr val="F2F3F2"/>
                </a:solidFill>
                <a:latin typeface="微软雅黑" pitchFamily="34" charset="-122"/>
                <a:ea typeface="微软雅黑" pitchFamily="34" charset="-122"/>
              </a:rPr>
              <a:t>文件出台背景</a:t>
            </a:r>
          </a:p>
        </p:txBody>
      </p:sp>
      <p:sp>
        <p:nvSpPr>
          <p:cNvPr id="25602" name="文本框 12"/>
          <p:cNvSpPr txBox="1">
            <a:spLocks noChangeArrowheads="1"/>
          </p:cNvSpPr>
          <p:nvPr/>
        </p:nvSpPr>
        <p:spPr bwMode="auto">
          <a:xfrm>
            <a:off x="684213" y="1419225"/>
            <a:ext cx="1403350" cy="457200"/>
          </a:xfrm>
          <a:prstGeom prst="rect">
            <a:avLst/>
          </a:prstGeom>
          <a:noFill/>
          <a:ln w="9525">
            <a:noFill/>
            <a:miter lim="800000"/>
            <a:headEnd/>
            <a:tailEnd/>
          </a:ln>
        </p:spPr>
        <p:txBody>
          <a:bodyPr wrap="none">
            <a:spAutoFit/>
          </a:bodyPr>
          <a:lstStyle/>
          <a:p>
            <a:r>
              <a:rPr lang="zh-CN" altLang="en-US" sz="2400" b="1">
                <a:solidFill>
                  <a:schemeClr val="bg1"/>
                </a:solidFill>
                <a:latin typeface="微软雅黑" pitchFamily="34" charset="-122"/>
                <a:ea typeface="微软雅黑" pitchFamily="34" charset="-122"/>
              </a:rPr>
              <a:t>第一部分</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文本1"/>
          <p:cNvSpPr>
            <a:spLocks noChangeArrowheads="1"/>
          </p:cNvSpPr>
          <p:nvPr/>
        </p:nvSpPr>
        <p:spPr bwMode="gray">
          <a:xfrm>
            <a:off x="4572000" y="1276350"/>
            <a:ext cx="3744913" cy="2808288"/>
          </a:xfrm>
          <a:prstGeom prst="roundRect">
            <a:avLst>
              <a:gd name="adj" fmla="val 0"/>
            </a:avLst>
          </a:prstGeom>
          <a:noFill/>
          <a:ln w="15875" cap="flat" cmpd="sng" algn="ctr">
            <a:solidFill>
              <a:schemeClr val="tx1">
                <a:lumMod val="50000"/>
                <a:lumOff val="50000"/>
              </a:schemeClr>
            </a:solidFill>
            <a:prstDash val="solid"/>
          </a:ln>
          <a:effectLst/>
        </p:spPr>
        <p:txBody>
          <a:bodyPr lIns="62118" tIns="31058" rIns="62118" bIns="31058" anchor="ctr"/>
          <a:lstStyle/>
          <a:p>
            <a:pPr>
              <a:lnSpc>
                <a:spcPct val="200000"/>
              </a:lnSpc>
              <a:defRPr/>
            </a:pPr>
            <a:r>
              <a:rPr lang="en-US" altLang="zh-CN" sz="2000" dirty="0">
                <a:solidFill>
                  <a:schemeClr val="accent1"/>
                </a:solidFill>
                <a:latin typeface="黑体" panose="02010609060101010101" pitchFamily="49" charset="-122"/>
                <a:ea typeface="黑体" panose="02010609060101010101" pitchFamily="49" charset="-122"/>
              </a:rPr>
              <a:t>2015</a:t>
            </a:r>
            <a:r>
              <a:rPr lang="zh-CN" altLang="en-US" sz="2000" dirty="0">
                <a:solidFill>
                  <a:schemeClr val="accent1"/>
                </a:solidFill>
                <a:latin typeface="黑体" panose="02010609060101010101" pitchFamily="49" charset="-122"/>
                <a:ea typeface="黑体" panose="02010609060101010101" pitchFamily="49" charset="-122"/>
              </a:rPr>
              <a:t>年</a:t>
            </a:r>
            <a:r>
              <a:rPr lang="en-US" altLang="zh-CN" sz="2000" dirty="0">
                <a:solidFill>
                  <a:schemeClr val="accent1"/>
                </a:solidFill>
                <a:latin typeface="黑体" panose="02010609060101010101" pitchFamily="49" charset="-122"/>
                <a:ea typeface="黑体" panose="02010609060101010101" pitchFamily="49" charset="-122"/>
              </a:rPr>
              <a:t>10</a:t>
            </a:r>
            <a:r>
              <a:rPr lang="zh-CN" altLang="en-US" sz="2000" dirty="0">
                <a:solidFill>
                  <a:schemeClr val="accent1"/>
                </a:solidFill>
                <a:latin typeface="黑体" panose="02010609060101010101" pitchFamily="49" charset="-122"/>
                <a:ea typeface="黑体" panose="02010609060101010101" pitchFamily="49" charset="-122"/>
              </a:rPr>
              <a:t>月，党的十八届五中全会提出，</a:t>
            </a:r>
            <a:r>
              <a:rPr lang="zh-CN" altLang="zh-CN" sz="2000" dirty="0">
                <a:solidFill>
                  <a:schemeClr val="accent1"/>
                </a:solidFill>
                <a:latin typeface="黑体" panose="02010609060101010101" pitchFamily="49" charset="-122"/>
                <a:ea typeface="黑体" panose="02010609060101010101" pitchFamily="49" charset="-122"/>
              </a:rPr>
              <a:t>实行以增加知识价值为导向的分配政策，提高科研人员成果转化收益分享比例。</a:t>
            </a:r>
          </a:p>
        </p:txBody>
      </p:sp>
      <p:pic>
        <p:nvPicPr>
          <p:cNvPr id="27650" name="Picture 16" descr="五中全会"/>
          <p:cNvPicPr>
            <a:picLocks noChangeAspect="1" noChangeArrowheads="1"/>
          </p:cNvPicPr>
          <p:nvPr/>
        </p:nvPicPr>
        <p:blipFill>
          <a:blip r:embed="rId3"/>
          <a:srcRect/>
          <a:stretch>
            <a:fillRect/>
          </a:stretch>
        </p:blipFill>
        <p:spPr bwMode="auto">
          <a:xfrm>
            <a:off x="647700" y="1276350"/>
            <a:ext cx="3636963" cy="2808288"/>
          </a:xfrm>
          <a:prstGeom prst="rect">
            <a:avLst/>
          </a:prstGeom>
          <a:noFill/>
          <a:ln w="9525">
            <a:noFill/>
            <a:miter lim="800000"/>
            <a:headEnd/>
            <a:tailEnd/>
          </a:ln>
        </p:spPr>
      </p:pic>
      <p:grpSp>
        <p:nvGrpSpPr>
          <p:cNvPr id="27651" name="组合 4"/>
          <p:cNvGrpSpPr>
            <a:grpSpLocks/>
          </p:cNvGrpSpPr>
          <p:nvPr/>
        </p:nvGrpSpPr>
        <p:grpSpPr bwMode="auto">
          <a:xfrm>
            <a:off x="0" y="-92075"/>
            <a:ext cx="2268538" cy="935038"/>
            <a:chOff x="2859260" y="0"/>
            <a:chExt cx="3861580" cy="1276713"/>
          </a:xfrm>
        </p:grpSpPr>
        <p:pic>
          <p:nvPicPr>
            <p:cNvPr id="27653" name="图片 1"/>
            <p:cNvPicPr>
              <a:picLocks noChangeAspect="1"/>
            </p:cNvPicPr>
            <p:nvPr/>
          </p:nvPicPr>
          <p:blipFill>
            <a:blip r:embed="rId4"/>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27654" name="图片 2"/>
            <p:cNvPicPr>
              <a:picLocks noChangeAspect="1"/>
            </p:cNvPicPr>
            <p:nvPr/>
          </p:nvPicPr>
          <p:blipFill>
            <a:blip r:embed="rId5"/>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27652" name="文本框 3"/>
          <p:cNvSpPr txBox="1">
            <a:spLocks noChangeArrowheads="1"/>
          </p:cNvSpPr>
          <p:nvPr/>
        </p:nvSpPr>
        <p:spPr bwMode="auto">
          <a:xfrm>
            <a:off x="250825" y="123825"/>
            <a:ext cx="1555750" cy="366713"/>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文件出台背景</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文本2"/>
          <p:cNvSpPr>
            <a:spLocks noChangeArrowheads="1"/>
          </p:cNvSpPr>
          <p:nvPr/>
        </p:nvSpPr>
        <p:spPr bwMode="gray">
          <a:xfrm>
            <a:off x="250825" y="3435350"/>
            <a:ext cx="8424863" cy="1223963"/>
          </a:xfrm>
          <a:prstGeom prst="roundRect">
            <a:avLst>
              <a:gd name="adj" fmla="val 2838"/>
            </a:avLst>
          </a:prstGeom>
          <a:noFill/>
          <a:ln w="15875" cap="flat" cmpd="sng" algn="ctr">
            <a:solidFill>
              <a:schemeClr val="tx1">
                <a:lumMod val="50000"/>
                <a:lumOff val="50000"/>
              </a:schemeClr>
            </a:solidFill>
            <a:prstDash val="solid"/>
          </a:ln>
          <a:effectLst/>
        </p:spPr>
        <p:txBody>
          <a:bodyPr lIns="62118" tIns="31058" rIns="62118" bIns="31058" anchor="ctr"/>
          <a:lstStyle/>
          <a:p>
            <a:pPr>
              <a:lnSpc>
                <a:spcPct val="120000"/>
              </a:lnSpc>
              <a:defRPr/>
            </a:pPr>
            <a:r>
              <a:rPr lang="en-US" altLang="zh-CN" sz="2000" b="1" dirty="0">
                <a:solidFill>
                  <a:schemeClr val="accent1"/>
                </a:solidFill>
                <a:latin typeface="黑体" panose="02010609060101010101" pitchFamily="49" charset="-122"/>
                <a:ea typeface="黑体" panose="02010609060101010101" pitchFamily="49" charset="-122"/>
              </a:rPr>
              <a:t>2016</a:t>
            </a:r>
            <a:r>
              <a:rPr lang="zh-CN" altLang="en-US" sz="2000" b="1" dirty="0">
                <a:solidFill>
                  <a:schemeClr val="accent1"/>
                </a:solidFill>
                <a:latin typeface="黑体" panose="02010609060101010101" pitchFamily="49" charset="-122"/>
                <a:ea typeface="黑体" panose="02010609060101010101" pitchFamily="49" charset="-122"/>
              </a:rPr>
              <a:t>年</a:t>
            </a:r>
            <a:r>
              <a:rPr lang="en-US" altLang="zh-CN" sz="2000" b="1" dirty="0">
                <a:solidFill>
                  <a:schemeClr val="accent1"/>
                </a:solidFill>
                <a:latin typeface="黑体" panose="02010609060101010101" pitchFamily="49" charset="-122"/>
                <a:ea typeface="黑体" panose="02010609060101010101" pitchFamily="49" charset="-122"/>
              </a:rPr>
              <a:t>8</a:t>
            </a:r>
            <a:r>
              <a:rPr lang="zh-CN" altLang="en-US" sz="2000" b="1" dirty="0">
                <a:solidFill>
                  <a:schemeClr val="accent1"/>
                </a:solidFill>
                <a:latin typeface="黑体" panose="02010609060101010101" pitchFamily="49" charset="-122"/>
                <a:ea typeface="黑体" panose="02010609060101010101" pitchFamily="49" charset="-122"/>
              </a:rPr>
              <a:t>月，中央全面深化改革领导小组第二十七次会议，审议通过了</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关于实行以增加知识价值为导向的分配政策的若干意见</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chemeClr val="accent1"/>
                </a:solidFill>
                <a:latin typeface="黑体" panose="02010609060101010101" pitchFamily="49" charset="-122"/>
                <a:ea typeface="黑体" panose="02010609060101010101" pitchFamily="49" charset="-122"/>
              </a:rPr>
              <a:t>。</a:t>
            </a:r>
          </a:p>
        </p:txBody>
      </p:sp>
      <p:pic>
        <p:nvPicPr>
          <p:cNvPr id="21" name="Picture 2" descr="http://paper.people.com.cn/rmrbhwb/res/1/20171019/1508352012752_1.jpg"/>
          <p:cNvPicPr>
            <a:picLocks noChangeAspect="1"/>
          </p:cNvPicPr>
          <p:nvPr/>
        </p:nvPicPr>
        <p:blipFill>
          <a:blip r:embed="rId3"/>
          <a:stretch>
            <a:fillRect/>
          </a:stretch>
        </p:blipFill>
        <p:spPr>
          <a:xfrm>
            <a:off x="250825" y="842963"/>
            <a:ext cx="2665413" cy="2427287"/>
          </a:xfrm>
          <a:prstGeom prst="rect">
            <a:avLst/>
          </a:prstGeom>
          <a:noFill/>
          <a:ln w="9525">
            <a:solidFill>
              <a:schemeClr val="bg2">
                <a:lumMod val="75000"/>
              </a:schemeClr>
            </a:solidFill>
          </a:ln>
        </p:spPr>
      </p:pic>
      <p:sp>
        <p:nvSpPr>
          <p:cNvPr id="2" name="文本2"/>
          <p:cNvSpPr>
            <a:spLocks noChangeArrowheads="1"/>
          </p:cNvSpPr>
          <p:nvPr/>
        </p:nvSpPr>
        <p:spPr bwMode="gray">
          <a:xfrm>
            <a:off x="3127375" y="841375"/>
            <a:ext cx="5545138" cy="2413000"/>
          </a:xfrm>
          <a:prstGeom prst="roundRect">
            <a:avLst>
              <a:gd name="adj" fmla="val 0"/>
            </a:avLst>
          </a:prstGeom>
          <a:noFill/>
          <a:ln w="15875" cap="flat" cmpd="sng" algn="ctr">
            <a:solidFill>
              <a:schemeClr val="tx1">
                <a:lumMod val="50000"/>
                <a:lumOff val="50000"/>
              </a:schemeClr>
            </a:solidFill>
            <a:prstDash val="solid"/>
          </a:ln>
          <a:effectLst/>
        </p:spPr>
        <p:txBody>
          <a:bodyPr lIns="62118" tIns="31058" rIns="62118" bIns="31058" anchor="ctr"/>
          <a:lstStyle/>
          <a:p>
            <a:pPr>
              <a:lnSpc>
                <a:spcPct val="120000"/>
              </a:lnSpc>
              <a:defRPr/>
            </a:pPr>
            <a:r>
              <a:rPr lang="zh-CN" altLang="en-US" sz="2000" dirty="0">
                <a:solidFill>
                  <a:schemeClr val="accent1"/>
                </a:solidFill>
                <a:latin typeface="黑体" panose="02010609060101010101" pitchFamily="49" charset="-122"/>
                <a:ea typeface="黑体" panose="02010609060101010101" pitchFamily="49" charset="-122"/>
              </a:rPr>
              <a:t>2</a:t>
            </a:r>
            <a:r>
              <a:rPr lang="en-US" altLang="zh-CN" sz="2000" dirty="0">
                <a:solidFill>
                  <a:schemeClr val="accent1"/>
                </a:solidFill>
                <a:latin typeface="黑体" panose="02010609060101010101" pitchFamily="49" charset="-122"/>
                <a:ea typeface="黑体" panose="02010609060101010101" pitchFamily="49" charset="-122"/>
              </a:rPr>
              <a:t>016</a:t>
            </a:r>
            <a:r>
              <a:rPr lang="zh-CN" altLang="en-US" sz="2000" dirty="0">
                <a:solidFill>
                  <a:schemeClr val="accent1"/>
                </a:solidFill>
                <a:latin typeface="黑体" panose="02010609060101010101" pitchFamily="49" charset="-122"/>
                <a:ea typeface="黑体" panose="02010609060101010101" pitchFamily="49" charset="-122"/>
              </a:rPr>
              <a:t>年</a:t>
            </a:r>
            <a:r>
              <a:rPr lang="en-US" altLang="zh-CN" sz="2000" dirty="0">
                <a:solidFill>
                  <a:schemeClr val="accent1"/>
                </a:solidFill>
                <a:latin typeface="黑体" panose="02010609060101010101" pitchFamily="49" charset="-122"/>
                <a:ea typeface="黑体" panose="02010609060101010101" pitchFamily="49" charset="-122"/>
              </a:rPr>
              <a:t>5</a:t>
            </a:r>
            <a:r>
              <a:rPr lang="zh-CN" altLang="en-US" sz="2000" dirty="0">
                <a:solidFill>
                  <a:schemeClr val="accent1"/>
                </a:solidFill>
                <a:latin typeface="黑体" panose="02010609060101010101" pitchFamily="49" charset="-122"/>
                <a:ea typeface="黑体" panose="02010609060101010101" pitchFamily="49" charset="-122"/>
              </a:rPr>
              <a:t>月，</a:t>
            </a:r>
            <a:r>
              <a:rPr lang="zh-CN" altLang="zh-CN" sz="2000" dirty="0">
                <a:solidFill>
                  <a:schemeClr val="accent1"/>
                </a:solidFill>
                <a:latin typeface="黑体" panose="02010609060101010101" pitchFamily="49" charset="-122"/>
                <a:ea typeface="黑体" panose="02010609060101010101" pitchFamily="49" charset="-122"/>
              </a:rPr>
              <a:t>在全国科技创新大会上，习近平总书记指示，</a:t>
            </a:r>
            <a:r>
              <a:rPr lang="zh-CN" altLang="zh-CN" sz="2000" dirty="0">
                <a:solidFill>
                  <a:srgbClr val="FF0000"/>
                </a:solidFill>
                <a:latin typeface="黑体" panose="02010609060101010101" pitchFamily="49" charset="-122"/>
                <a:ea typeface="黑体" panose="02010609060101010101" pitchFamily="49" charset="-122"/>
              </a:rPr>
              <a:t>“积极实行以增加知识价值为导向的分配政策，包括提高科研人员成果转化收益分享比例，探索对创新人才实行股权、期权、分红等激励措施，让他们各得其所”</a:t>
            </a:r>
            <a:r>
              <a:rPr lang="zh-CN" altLang="zh-CN" sz="2000" dirty="0">
                <a:solidFill>
                  <a:schemeClr val="accent1"/>
                </a:solidFill>
                <a:latin typeface="黑体" panose="02010609060101010101" pitchFamily="49" charset="-122"/>
                <a:ea typeface="黑体" panose="02010609060101010101" pitchFamily="49" charset="-122"/>
              </a:rPr>
              <a:t>。</a:t>
            </a:r>
            <a:endParaRPr lang="zh-CN" altLang="en-US" sz="2000" dirty="0">
              <a:solidFill>
                <a:schemeClr val="accent1"/>
              </a:solidFill>
              <a:latin typeface="黑体" panose="02010609060101010101" pitchFamily="49" charset="-122"/>
              <a:ea typeface="黑体" panose="02010609060101010101" pitchFamily="49" charset="-122"/>
            </a:endParaRPr>
          </a:p>
        </p:txBody>
      </p:sp>
      <p:grpSp>
        <p:nvGrpSpPr>
          <p:cNvPr id="29700" name="组合 4"/>
          <p:cNvGrpSpPr>
            <a:grpSpLocks/>
          </p:cNvGrpSpPr>
          <p:nvPr/>
        </p:nvGrpSpPr>
        <p:grpSpPr bwMode="auto">
          <a:xfrm>
            <a:off x="0" y="-92075"/>
            <a:ext cx="2268538" cy="935038"/>
            <a:chOff x="2859260" y="0"/>
            <a:chExt cx="3861580" cy="1276713"/>
          </a:xfrm>
        </p:grpSpPr>
        <p:pic>
          <p:nvPicPr>
            <p:cNvPr id="29702" name="图片 1"/>
            <p:cNvPicPr>
              <a:picLocks noChangeAspect="1"/>
            </p:cNvPicPr>
            <p:nvPr/>
          </p:nvPicPr>
          <p:blipFill>
            <a:blip r:embed="rId4"/>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29703" name="图片 2"/>
            <p:cNvPicPr>
              <a:picLocks noChangeAspect="1"/>
            </p:cNvPicPr>
            <p:nvPr/>
          </p:nvPicPr>
          <p:blipFill>
            <a:blip r:embed="rId5"/>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29701" name="文本框 3"/>
          <p:cNvSpPr txBox="1">
            <a:spLocks noChangeArrowheads="1"/>
          </p:cNvSpPr>
          <p:nvPr/>
        </p:nvSpPr>
        <p:spPr bwMode="auto">
          <a:xfrm>
            <a:off x="250825" y="123825"/>
            <a:ext cx="1555750" cy="366713"/>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文件出台背景</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a:picLocks noChangeArrowheads="1"/>
          </p:cNvPicPr>
          <p:nvPr/>
        </p:nvPicPr>
        <p:blipFill>
          <a:blip r:embed="rId3"/>
          <a:srcRect/>
          <a:stretch>
            <a:fillRect/>
          </a:stretch>
        </p:blipFill>
        <p:spPr bwMode="auto">
          <a:xfrm>
            <a:off x="323850" y="2066925"/>
            <a:ext cx="2736850" cy="2376488"/>
          </a:xfrm>
          <a:prstGeom prst="rect">
            <a:avLst/>
          </a:prstGeom>
          <a:noFill/>
          <a:ln w="9525">
            <a:solidFill>
              <a:srgbClr val="C00000"/>
            </a:solidFill>
            <a:miter lim="800000"/>
            <a:headEnd/>
            <a:tailEnd/>
          </a:ln>
        </p:spPr>
      </p:pic>
      <p:pic>
        <p:nvPicPr>
          <p:cNvPr id="31746" name="Picture 6"/>
          <p:cNvPicPr>
            <a:picLocks noChangeArrowheads="1"/>
          </p:cNvPicPr>
          <p:nvPr/>
        </p:nvPicPr>
        <p:blipFill>
          <a:blip r:embed="rId4"/>
          <a:srcRect/>
          <a:stretch>
            <a:fillRect/>
          </a:stretch>
        </p:blipFill>
        <p:spPr bwMode="auto">
          <a:xfrm>
            <a:off x="3167063" y="2066925"/>
            <a:ext cx="2736850" cy="2376488"/>
          </a:xfrm>
          <a:prstGeom prst="rect">
            <a:avLst/>
          </a:prstGeom>
          <a:noFill/>
          <a:ln w="9525">
            <a:solidFill>
              <a:srgbClr val="C00000"/>
            </a:solidFill>
            <a:miter lim="800000"/>
            <a:headEnd/>
            <a:tailEnd/>
          </a:ln>
        </p:spPr>
      </p:pic>
      <p:pic>
        <p:nvPicPr>
          <p:cNvPr id="31747" name="Picture 7"/>
          <p:cNvPicPr>
            <a:picLocks noChangeArrowheads="1"/>
          </p:cNvPicPr>
          <p:nvPr/>
        </p:nvPicPr>
        <p:blipFill>
          <a:blip r:embed="rId5"/>
          <a:srcRect/>
          <a:stretch>
            <a:fillRect/>
          </a:stretch>
        </p:blipFill>
        <p:spPr bwMode="auto">
          <a:xfrm>
            <a:off x="6011863" y="2066925"/>
            <a:ext cx="2736850" cy="2376488"/>
          </a:xfrm>
          <a:prstGeom prst="rect">
            <a:avLst/>
          </a:prstGeom>
          <a:noFill/>
          <a:ln w="9525">
            <a:solidFill>
              <a:srgbClr val="C00000"/>
            </a:solidFill>
            <a:miter lim="800000"/>
            <a:headEnd/>
            <a:tailEnd/>
          </a:ln>
        </p:spPr>
      </p:pic>
      <p:sp>
        <p:nvSpPr>
          <p:cNvPr id="31748" name="文本1"/>
          <p:cNvSpPr>
            <a:spLocks noChangeArrowheads="1"/>
          </p:cNvSpPr>
          <p:nvPr/>
        </p:nvSpPr>
        <p:spPr bwMode="gray">
          <a:xfrm>
            <a:off x="323850" y="771525"/>
            <a:ext cx="8424863" cy="933450"/>
          </a:xfrm>
          <a:prstGeom prst="roundRect">
            <a:avLst>
              <a:gd name="adj" fmla="val 11505"/>
            </a:avLst>
          </a:prstGeom>
          <a:solidFill>
            <a:schemeClr val="accent1"/>
          </a:solidFill>
          <a:ln w="15875" algn="ctr">
            <a:solidFill>
              <a:srgbClr val="7F7F7F"/>
            </a:solidFill>
            <a:round/>
            <a:headEnd/>
            <a:tailEnd/>
          </a:ln>
        </p:spPr>
        <p:txBody>
          <a:bodyPr lIns="62118" tIns="31058" rIns="62118" bIns="31058" anchor="ctr"/>
          <a:lstStyle/>
          <a:p>
            <a:pPr>
              <a:lnSpc>
                <a:spcPct val="150000"/>
              </a:lnSpc>
            </a:pPr>
            <a:r>
              <a:rPr lang="en-US" altLang="zh-CN" sz="2000" b="1">
                <a:solidFill>
                  <a:schemeClr val="bg2"/>
                </a:solidFill>
                <a:latin typeface="思源黑体 CN Bold"/>
                <a:ea typeface="思源黑体 CN Bold"/>
                <a:cs typeface="思源黑体 CN Bold"/>
              </a:rPr>
              <a:t>《</a:t>
            </a:r>
            <a:r>
              <a:rPr lang="zh-CN" altLang="en-US" sz="2000" b="1">
                <a:solidFill>
                  <a:schemeClr val="bg2"/>
                </a:solidFill>
                <a:latin typeface="思源黑体 CN Bold"/>
                <a:ea typeface="思源黑体 CN Bold"/>
                <a:cs typeface="思源黑体 CN Bold"/>
              </a:rPr>
              <a:t>近年来，我省相继出台</a:t>
            </a:r>
            <a:r>
              <a:rPr lang="en-US" altLang="zh-CN" sz="2000" b="1">
                <a:solidFill>
                  <a:schemeClr val="bg2"/>
                </a:solidFill>
                <a:latin typeface="思源黑体 CN Bold"/>
                <a:ea typeface="思源黑体 CN Bold"/>
                <a:cs typeface="思源黑体 CN Bold"/>
              </a:rPr>
              <a:t>《</a:t>
            </a:r>
            <a:r>
              <a:rPr lang="zh-CN" altLang="en-US" sz="2000" b="1">
                <a:solidFill>
                  <a:schemeClr val="bg2"/>
                </a:solidFill>
                <a:latin typeface="思源黑体 CN Bold"/>
                <a:ea typeface="思源黑体 CN Bold"/>
                <a:cs typeface="思源黑体 CN Bold"/>
              </a:rPr>
              <a:t>湖北省自主创新促进条例</a:t>
            </a:r>
            <a:r>
              <a:rPr lang="en-US" altLang="zh-CN" sz="2000" b="1">
                <a:solidFill>
                  <a:schemeClr val="bg2"/>
                </a:solidFill>
                <a:latin typeface="思源黑体 CN Bold"/>
                <a:ea typeface="思源黑体 CN Bold"/>
                <a:cs typeface="思源黑体 CN Bold"/>
              </a:rPr>
              <a:t>》</a:t>
            </a:r>
            <a:r>
              <a:rPr lang="zh-CN" altLang="en-US" sz="2000" b="1">
                <a:solidFill>
                  <a:schemeClr val="bg2"/>
                </a:solidFill>
                <a:latin typeface="思源黑体 CN Bold"/>
                <a:ea typeface="思源黑体 CN Bold"/>
                <a:cs typeface="思源黑体 CN Bold"/>
              </a:rPr>
              <a:t>、“科技十条”、“新九条”等科技创新法规政策。</a:t>
            </a:r>
            <a:endParaRPr lang="zh-CN" altLang="zh-CN" sz="2000" b="1">
              <a:solidFill>
                <a:schemeClr val="bg2"/>
              </a:solidFill>
              <a:latin typeface="思源黑体 CN Bold"/>
              <a:ea typeface="思源黑体 CN Bold"/>
              <a:cs typeface="思源黑体 CN Bold"/>
            </a:endParaRPr>
          </a:p>
        </p:txBody>
      </p:sp>
      <p:grpSp>
        <p:nvGrpSpPr>
          <p:cNvPr id="31749" name="组合 4"/>
          <p:cNvGrpSpPr>
            <a:grpSpLocks/>
          </p:cNvGrpSpPr>
          <p:nvPr/>
        </p:nvGrpSpPr>
        <p:grpSpPr bwMode="auto">
          <a:xfrm>
            <a:off x="0" y="-92075"/>
            <a:ext cx="2268538" cy="935038"/>
            <a:chOff x="2859260" y="0"/>
            <a:chExt cx="3861580" cy="1276713"/>
          </a:xfrm>
        </p:grpSpPr>
        <p:pic>
          <p:nvPicPr>
            <p:cNvPr id="31751" name="图片 1"/>
            <p:cNvPicPr>
              <a:picLocks noChangeAspect="1"/>
            </p:cNvPicPr>
            <p:nvPr/>
          </p:nvPicPr>
          <p:blipFill>
            <a:blip r:embed="rId6"/>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31752" name="图片 2"/>
            <p:cNvPicPr>
              <a:picLocks noChangeAspect="1"/>
            </p:cNvPicPr>
            <p:nvPr/>
          </p:nvPicPr>
          <p:blipFill>
            <a:blip r:embed="rId7"/>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31750" name="文本框 3"/>
          <p:cNvSpPr txBox="1">
            <a:spLocks noChangeArrowheads="1"/>
          </p:cNvSpPr>
          <p:nvPr/>
        </p:nvSpPr>
        <p:spPr bwMode="auto">
          <a:xfrm>
            <a:off x="250825" y="123825"/>
            <a:ext cx="1555750" cy="366713"/>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文件出台背景</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文本1"/>
          <p:cNvSpPr>
            <a:spLocks noChangeArrowheads="1"/>
          </p:cNvSpPr>
          <p:nvPr/>
        </p:nvSpPr>
        <p:spPr bwMode="gray">
          <a:xfrm>
            <a:off x="5364163" y="1058863"/>
            <a:ext cx="3240087" cy="3529012"/>
          </a:xfrm>
          <a:prstGeom prst="roundRect">
            <a:avLst>
              <a:gd name="adj" fmla="val 2782"/>
            </a:avLst>
          </a:prstGeom>
          <a:noFill/>
          <a:ln w="15875" algn="ctr">
            <a:solidFill>
              <a:srgbClr val="7F7F7F"/>
            </a:solidFill>
            <a:round/>
            <a:headEnd/>
            <a:tailEnd/>
          </a:ln>
        </p:spPr>
        <p:txBody>
          <a:bodyPr lIns="62118" tIns="31058" rIns="62118" bIns="31058" anchor="ctr"/>
          <a:lstStyle/>
          <a:p>
            <a:pPr>
              <a:lnSpc>
                <a:spcPct val="150000"/>
              </a:lnSpc>
            </a:pPr>
            <a:r>
              <a:rPr lang="en-US" altLang="zh-CN" sz="2000" b="1">
                <a:solidFill>
                  <a:srgbClr val="003B6F"/>
                </a:solidFill>
                <a:latin typeface="黑体" pitchFamily="49" charset="-122"/>
                <a:ea typeface="黑体" pitchFamily="49" charset="-122"/>
              </a:rPr>
              <a:t>《</a:t>
            </a:r>
            <a:r>
              <a:rPr lang="zh-CN" altLang="en-US" sz="2000" b="1">
                <a:solidFill>
                  <a:srgbClr val="003B6F"/>
                </a:solidFill>
                <a:latin typeface="黑体" pitchFamily="49" charset="-122"/>
                <a:ea typeface="黑体" pitchFamily="49" charset="-122"/>
              </a:rPr>
              <a:t>实施意见</a:t>
            </a:r>
            <a:r>
              <a:rPr lang="en-US" altLang="zh-CN" sz="2000" b="1">
                <a:solidFill>
                  <a:srgbClr val="003B6F"/>
                </a:solidFill>
                <a:latin typeface="黑体" pitchFamily="49" charset="-122"/>
                <a:ea typeface="黑体" pitchFamily="49" charset="-122"/>
              </a:rPr>
              <a:t>》</a:t>
            </a:r>
            <a:r>
              <a:rPr lang="zh-CN" altLang="en-US" sz="2000" b="1">
                <a:solidFill>
                  <a:srgbClr val="003B6F"/>
                </a:solidFill>
                <a:latin typeface="黑体" pitchFamily="49" charset="-122"/>
                <a:ea typeface="黑体" pitchFamily="49" charset="-122"/>
              </a:rPr>
              <a:t>充分吸纳各方意见，反复修改完善，以省委办公厅、省政府办公厅名义印发实施。</a:t>
            </a:r>
          </a:p>
        </p:txBody>
      </p:sp>
      <p:pic>
        <p:nvPicPr>
          <p:cNvPr id="33794" name="Picture 6"/>
          <p:cNvPicPr>
            <a:picLocks noChangeAspect="1" noChangeArrowheads="1"/>
          </p:cNvPicPr>
          <p:nvPr/>
        </p:nvPicPr>
        <p:blipFill>
          <a:blip r:embed="rId3"/>
          <a:srcRect/>
          <a:stretch>
            <a:fillRect/>
          </a:stretch>
        </p:blipFill>
        <p:spPr bwMode="auto">
          <a:xfrm>
            <a:off x="250825" y="1058863"/>
            <a:ext cx="4895850" cy="3529012"/>
          </a:xfrm>
          <a:prstGeom prst="rect">
            <a:avLst/>
          </a:prstGeom>
          <a:noFill/>
          <a:ln w="9525">
            <a:noFill/>
            <a:miter lim="800000"/>
            <a:headEnd/>
            <a:tailEnd/>
          </a:ln>
        </p:spPr>
      </p:pic>
      <p:grpSp>
        <p:nvGrpSpPr>
          <p:cNvPr id="33795" name="组合 4"/>
          <p:cNvGrpSpPr>
            <a:grpSpLocks/>
          </p:cNvGrpSpPr>
          <p:nvPr/>
        </p:nvGrpSpPr>
        <p:grpSpPr bwMode="auto">
          <a:xfrm>
            <a:off x="0" y="-92075"/>
            <a:ext cx="2268538" cy="935038"/>
            <a:chOff x="2859260" y="0"/>
            <a:chExt cx="3861580" cy="1276713"/>
          </a:xfrm>
        </p:grpSpPr>
        <p:pic>
          <p:nvPicPr>
            <p:cNvPr id="33797" name="图片 1"/>
            <p:cNvPicPr>
              <a:picLocks noChangeAspect="1"/>
            </p:cNvPicPr>
            <p:nvPr/>
          </p:nvPicPr>
          <p:blipFill>
            <a:blip r:embed="rId4"/>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33798" name="图片 2"/>
            <p:cNvPicPr>
              <a:picLocks noChangeAspect="1"/>
            </p:cNvPicPr>
            <p:nvPr/>
          </p:nvPicPr>
          <p:blipFill>
            <a:blip r:embed="rId5"/>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33796" name="文本框 3"/>
          <p:cNvSpPr txBox="1">
            <a:spLocks noChangeArrowheads="1"/>
          </p:cNvSpPr>
          <p:nvPr/>
        </p:nvSpPr>
        <p:spPr bwMode="auto">
          <a:xfrm>
            <a:off x="250825" y="123825"/>
            <a:ext cx="1555750" cy="366713"/>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文件出台背景</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框 1"/>
          <p:cNvSpPr txBox="1">
            <a:spLocks noChangeArrowheads="1"/>
          </p:cNvSpPr>
          <p:nvPr/>
        </p:nvSpPr>
        <p:spPr bwMode="auto">
          <a:xfrm>
            <a:off x="2051050" y="2284413"/>
            <a:ext cx="2622550" cy="579437"/>
          </a:xfrm>
          <a:prstGeom prst="rect">
            <a:avLst/>
          </a:prstGeom>
          <a:noFill/>
          <a:ln w="9525">
            <a:noFill/>
            <a:miter lim="800000"/>
            <a:headEnd/>
            <a:tailEnd/>
          </a:ln>
        </p:spPr>
        <p:txBody>
          <a:bodyPr wrap="none">
            <a:spAutoFit/>
          </a:bodyPr>
          <a:lstStyle/>
          <a:p>
            <a:r>
              <a:rPr lang="zh-CN" altLang="en-US" sz="3200" b="1">
                <a:solidFill>
                  <a:srgbClr val="F2F3F2"/>
                </a:solidFill>
                <a:latin typeface="微软雅黑" pitchFamily="34" charset="-122"/>
                <a:ea typeface="微软雅黑" pitchFamily="34" charset="-122"/>
              </a:rPr>
              <a:t>文件遵循原则</a:t>
            </a:r>
          </a:p>
        </p:txBody>
      </p:sp>
      <p:sp>
        <p:nvSpPr>
          <p:cNvPr id="35842" name="文本框 12"/>
          <p:cNvSpPr txBox="1">
            <a:spLocks noChangeArrowheads="1"/>
          </p:cNvSpPr>
          <p:nvPr/>
        </p:nvSpPr>
        <p:spPr bwMode="auto">
          <a:xfrm>
            <a:off x="684213" y="1419225"/>
            <a:ext cx="1403350" cy="457200"/>
          </a:xfrm>
          <a:prstGeom prst="rect">
            <a:avLst/>
          </a:prstGeom>
          <a:noFill/>
          <a:ln w="9525">
            <a:noFill/>
            <a:miter lim="800000"/>
            <a:headEnd/>
            <a:tailEnd/>
          </a:ln>
        </p:spPr>
        <p:txBody>
          <a:bodyPr wrap="none">
            <a:spAutoFit/>
          </a:bodyPr>
          <a:lstStyle/>
          <a:p>
            <a:r>
              <a:rPr lang="zh-CN" altLang="en-US" sz="2400" b="1">
                <a:solidFill>
                  <a:schemeClr val="bg1"/>
                </a:solidFill>
                <a:latin typeface="微软雅黑" pitchFamily="34" charset="-122"/>
                <a:ea typeface="微软雅黑" pitchFamily="34" charset="-122"/>
              </a:rPr>
              <a:t>第二部分</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6"/>
          <p:cNvGrpSpPr>
            <a:grpSpLocks/>
          </p:cNvGrpSpPr>
          <p:nvPr/>
        </p:nvGrpSpPr>
        <p:grpSpPr bwMode="auto">
          <a:xfrm>
            <a:off x="881063" y="1260475"/>
            <a:ext cx="7381875" cy="1470025"/>
            <a:chOff x="842790" y="1162800"/>
            <a:chExt cx="7383462" cy="1470025"/>
          </a:xfrm>
        </p:grpSpPr>
        <p:sp>
          <p:nvSpPr>
            <p:cNvPr id="24" name="圆角矩形 23"/>
            <p:cNvSpPr/>
            <p:nvPr/>
          </p:nvSpPr>
          <p:spPr>
            <a:xfrm>
              <a:off x="842790" y="1235825"/>
              <a:ext cx="7343765" cy="1362075"/>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endParaRPr lang="zh-CN" altLang="en-US" sz="1280">
                <a:latin typeface="Arial" panose="020B0604020202020204" pitchFamily="34" charset="0"/>
                <a:ea typeface="微软雅黑" pitchFamily="34" charset="-122"/>
                <a:cs typeface="+mn-ea"/>
                <a:sym typeface="Arial" panose="020B0604020202020204" pitchFamily="34" charset="0"/>
              </a:endParaRPr>
            </a:p>
          </p:txBody>
        </p:sp>
        <p:sp>
          <p:nvSpPr>
            <p:cNvPr id="37908" name="TextBox 38"/>
            <p:cNvSpPr txBox="1">
              <a:spLocks noChangeArrowheads="1"/>
            </p:cNvSpPr>
            <p:nvPr/>
          </p:nvSpPr>
          <p:spPr bwMode="auto">
            <a:xfrm>
              <a:off x="1150201" y="1462087"/>
              <a:ext cx="6769101" cy="1095375"/>
            </a:xfrm>
            <a:prstGeom prst="rect">
              <a:avLst/>
            </a:prstGeom>
            <a:noFill/>
            <a:ln w="9525">
              <a:noFill/>
              <a:miter lim="800000"/>
              <a:headEnd/>
              <a:tailEnd/>
            </a:ln>
          </p:spPr>
          <p:txBody>
            <a:bodyPr lIns="0" tIns="0" rIns="0" bIns="0">
              <a:spAutoFit/>
            </a:bodyPr>
            <a:lstStyle/>
            <a:p>
              <a:pPr algn="just">
                <a:lnSpc>
                  <a:spcPct val="120000"/>
                </a:lnSpc>
              </a:pPr>
              <a:r>
                <a:rPr lang="zh-CN" altLang="zh-CN" sz="2000">
                  <a:solidFill>
                    <a:schemeClr val="accent1"/>
                  </a:solidFill>
                  <a:ea typeface="微软雅黑" pitchFamily="34" charset="-122"/>
                  <a:cs typeface="宋体" charset="-122"/>
                  <a:sym typeface="Arial" charset="0"/>
                </a:rPr>
                <a:t>构建体现增加知识价值的收入分配机制，发挥收入分配政策的激励导向作用，激发科研人员创新创业积极性，加快推进创新型省份建设</a:t>
              </a:r>
              <a:r>
                <a:rPr lang="zh-CN" altLang="en-US" sz="2000">
                  <a:solidFill>
                    <a:schemeClr val="accent1"/>
                  </a:solidFill>
                  <a:ea typeface="微软雅黑" pitchFamily="34" charset="-122"/>
                  <a:cs typeface="宋体" charset="-122"/>
                  <a:sym typeface="Arial" charset="0"/>
                </a:rPr>
                <a:t>。</a:t>
              </a:r>
              <a:endParaRPr lang="en-US" altLang="zh-CN" sz="2000">
                <a:solidFill>
                  <a:schemeClr val="accent1"/>
                </a:solidFill>
                <a:ea typeface="微软雅黑" pitchFamily="34" charset="-122"/>
                <a:cs typeface="宋体" charset="-122"/>
                <a:sym typeface="Arial" charset="0"/>
              </a:endParaRPr>
            </a:p>
          </p:txBody>
        </p:sp>
        <p:sp>
          <p:nvSpPr>
            <p:cNvPr id="26" name="矩形 93"/>
            <p:cNvSpPr/>
            <p:nvPr/>
          </p:nvSpPr>
          <p:spPr>
            <a:xfrm>
              <a:off x="842790" y="1162800"/>
              <a:ext cx="287399"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endParaRPr lang="zh-CN" altLang="en-US" sz="1280">
                <a:latin typeface="Arial" panose="020B0604020202020204" pitchFamily="34" charset="0"/>
                <a:ea typeface="微软雅黑" pitchFamily="34" charset="-122"/>
                <a:cs typeface="+mn-ea"/>
                <a:sym typeface="Arial" panose="020B0604020202020204" pitchFamily="34" charset="0"/>
              </a:endParaRPr>
            </a:p>
          </p:txBody>
        </p:sp>
        <p:sp>
          <p:nvSpPr>
            <p:cNvPr id="27" name="矩形 93"/>
            <p:cNvSpPr/>
            <p:nvPr/>
          </p:nvSpPr>
          <p:spPr>
            <a:xfrm rot="10800000">
              <a:off x="7938852" y="2343900"/>
              <a:ext cx="287400"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endParaRPr lang="zh-CN" altLang="en-US" sz="1280">
                <a:latin typeface="Arial" panose="020B0604020202020204" pitchFamily="34" charset="0"/>
                <a:ea typeface="微软雅黑" pitchFamily="34" charset="-122"/>
                <a:cs typeface="+mn-ea"/>
                <a:sym typeface="Arial" panose="020B0604020202020204" pitchFamily="34" charset="0"/>
              </a:endParaRPr>
            </a:p>
          </p:txBody>
        </p:sp>
      </p:grpSp>
      <p:grpSp>
        <p:nvGrpSpPr>
          <p:cNvPr id="37890" name="组合 1"/>
          <p:cNvGrpSpPr>
            <a:grpSpLocks/>
          </p:cNvGrpSpPr>
          <p:nvPr/>
        </p:nvGrpSpPr>
        <p:grpSpPr bwMode="auto">
          <a:xfrm>
            <a:off x="639763" y="3314700"/>
            <a:ext cx="1466850" cy="1323975"/>
            <a:chOff x="1323975" y="2654300"/>
            <a:chExt cx="1466850" cy="1323975"/>
          </a:xfrm>
        </p:grpSpPr>
        <p:sp>
          <p:nvSpPr>
            <p:cNvPr id="28" name="Freeform 5"/>
            <p:cNvSpPr/>
            <p:nvPr/>
          </p:nvSpPr>
          <p:spPr bwMode="auto">
            <a:xfrm>
              <a:off x="1323975" y="2654300"/>
              <a:ext cx="1466850" cy="1323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5"/>
            </a:solidFill>
            <a:ln w="28575" cap="flat">
              <a:solidFill>
                <a:schemeClr val="bg2"/>
              </a:solidFill>
              <a:prstDash val="solid"/>
              <a:miter lim="800000"/>
            </a:ln>
            <a:effectLst>
              <a:outerShdw blurRad="63500" sx="102000" sy="102000" algn="ctr" rotWithShape="0">
                <a:prstClr val="black">
                  <a:alpha val="40000"/>
                </a:prstClr>
              </a:outerShdw>
            </a:effectLst>
          </p:spPr>
          <p:txBody>
            <a:bodyPr lIns="91430" tIns="45714" rIns="91430" bIns="45714"/>
            <a:lstStyle/>
            <a:p>
              <a:pPr fontAlgn="auto">
                <a:lnSpc>
                  <a:spcPct val="120000"/>
                </a:lnSpc>
                <a:spcBef>
                  <a:spcPts val="0"/>
                </a:spcBef>
                <a:spcAft>
                  <a:spcPts val="0"/>
                </a:spcAft>
                <a:defRPr/>
              </a:pPr>
              <a:endParaRPr lang="zh-CN" altLang="en-US" sz="1200">
                <a:solidFill>
                  <a:schemeClr val="bg1"/>
                </a:solidFill>
                <a:latin typeface="Arial" panose="020B0604020202020204" pitchFamily="34" charset="0"/>
                <a:ea typeface="微软雅黑" pitchFamily="34" charset="-122"/>
                <a:cs typeface="+mn-ea"/>
                <a:sym typeface="Arial" panose="020B0604020202020204" pitchFamily="34" charset="0"/>
              </a:endParaRPr>
            </a:p>
          </p:txBody>
        </p:sp>
        <p:sp>
          <p:nvSpPr>
            <p:cNvPr id="37906" name="TextBox 46"/>
            <p:cNvSpPr txBox="1">
              <a:spLocks noChangeArrowheads="1"/>
            </p:cNvSpPr>
            <p:nvPr/>
          </p:nvSpPr>
          <p:spPr bwMode="auto">
            <a:xfrm>
              <a:off x="1647825" y="3070225"/>
              <a:ext cx="819150" cy="488950"/>
            </a:xfrm>
            <a:prstGeom prst="rect">
              <a:avLst/>
            </a:prstGeom>
            <a:noFill/>
            <a:ln w="9525">
              <a:noFill/>
              <a:miter lim="800000"/>
              <a:headEnd/>
              <a:tailEnd/>
            </a:ln>
          </p:spPr>
          <p:txBody>
            <a:bodyPr lIns="0" tIns="0" rIns="0" bIns="0">
              <a:spAutoFit/>
            </a:bodyPr>
            <a:lstStyle/>
            <a:p>
              <a:pPr algn="ctr"/>
              <a:r>
                <a:rPr lang="zh-CN" altLang="zh-CN" sz="1600" b="1">
                  <a:solidFill>
                    <a:schemeClr val="bg1"/>
                  </a:solidFill>
                  <a:latin typeface="微软雅黑" pitchFamily="34" charset="-122"/>
                  <a:ea typeface="微软雅黑" pitchFamily="34" charset="-122"/>
                </a:rPr>
                <a:t>强化</a:t>
              </a:r>
              <a:endParaRPr lang="zh-CN" altLang="en-US" sz="1600" b="1">
                <a:solidFill>
                  <a:schemeClr val="bg1"/>
                </a:solidFill>
                <a:latin typeface="微软雅黑" pitchFamily="34" charset="-122"/>
                <a:ea typeface="微软雅黑" pitchFamily="34" charset="-122"/>
              </a:endParaRPr>
            </a:p>
            <a:p>
              <a:pPr algn="ctr"/>
              <a:r>
                <a:rPr lang="zh-CN" altLang="zh-CN" sz="1600" b="1">
                  <a:solidFill>
                    <a:schemeClr val="bg1"/>
                  </a:solidFill>
                  <a:latin typeface="微软雅黑" pitchFamily="34" charset="-122"/>
                  <a:ea typeface="微软雅黑" pitchFamily="34" charset="-122"/>
                </a:rPr>
                <a:t>激励力度</a:t>
              </a:r>
              <a:endParaRPr lang="zh-CN" altLang="en-US" sz="1600" b="1">
                <a:solidFill>
                  <a:schemeClr val="bg1"/>
                </a:solidFill>
                <a:latin typeface="微软雅黑" pitchFamily="34" charset="-122"/>
                <a:ea typeface="微软雅黑" pitchFamily="34" charset="-122"/>
              </a:endParaRPr>
            </a:p>
          </p:txBody>
        </p:sp>
      </p:grpSp>
      <p:grpSp>
        <p:nvGrpSpPr>
          <p:cNvPr id="37891" name="组合 2"/>
          <p:cNvGrpSpPr>
            <a:grpSpLocks/>
          </p:cNvGrpSpPr>
          <p:nvPr/>
        </p:nvGrpSpPr>
        <p:grpSpPr bwMode="auto">
          <a:xfrm>
            <a:off x="2779713" y="3314700"/>
            <a:ext cx="1468437" cy="1323975"/>
            <a:chOff x="3021013" y="2654300"/>
            <a:chExt cx="1468437" cy="1323975"/>
          </a:xfrm>
        </p:grpSpPr>
        <p:sp>
          <p:nvSpPr>
            <p:cNvPr id="31" name="Freeform 5"/>
            <p:cNvSpPr/>
            <p:nvPr/>
          </p:nvSpPr>
          <p:spPr bwMode="auto">
            <a:xfrm>
              <a:off x="3021013" y="2654300"/>
              <a:ext cx="1468437" cy="1323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28575" cap="flat">
              <a:solidFill>
                <a:schemeClr val="bg2"/>
              </a:solidFill>
              <a:prstDash val="solid"/>
              <a:miter lim="800000"/>
            </a:ln>
            <a:effectLst>
              <a:outerShdw blurRad="63500" sx="102000" sy="102000" algn="ctr" rotWithShape="0">
                <a:prstClr val="black">
                  <a:alpha val="40000"/>
                </a:prstClr>
              </a:outerShdw>
            </a:effectLst>
          </p:spPr>
          <p:txBody>
            <a:bodyPr lIns="91430" tIns="45714" rIns="91430" bIns="45714"/>
            <a:lstStyle/>
            <a:p>
              <a:pPr fontAlgn="auto">
                <a:lnSpc>
                  <a:spcPct val="120000"/>
                </a:lnSpc>
                <a:spcBef>
                  <a:spcPts val="0"/>
                </a:spcBef>
                <a:spcAft>
                  <a:spcPts val="0"/>
                </a:spcAft>
                <a:defRPr/>
              </a:pPr>
              <a:endParaRPr lang="zh-CN" altLang="en-US" sz="1200">
                <a:solidFill>
                  <a:schemeClr val="bg1"/>
                </a:solidFill>
                <a:latin typeface="Arial" panose="020B0604020202020204" pitchFamily="34" charset="0"/>
                <a:ea typeface="微软雅黑" pitchFamily="34" charset="-122"/>
                <a:cs typeface="+mn-ea"/>
                <a:sym typeface="Arial" panose="020B0604020202020204" pitchFamily="34" charset="0"/>
              </a:endParaRPr>
            </a:p>
          </p:txBody>
        </p:sp>
        <p:sp>
          <p:nvSpPr>
            <p:cNvPr id="37904" name="TextBox 46"/>
            <p:cNvSpPr txBox="1">
              <a:spLocks noChangeArrowheads="1"/>
            </p:cNvSpPr>
            <p:nvPr/>
          </p:nvSpPr>
          <p:spPr bwMode="auto">
            <a:xfrm>
              <a:off x="3344863" y="3070225"/>
              <a:ext cx="819150" cy="488950"/>
            </a:xfrm>
            <a:prstGeom prst="rect">
              <a:avLst/>
            </a:prstGeom>
            <a:noFill/>
            <a:ln w="9525">
              <a:noFill/>
              <a:miter lim="800000"/>
              <a:headEnd/>
              <a:tailEnd/>
            </a:ln>
          </p:spPr>
          <p:txBody>
            <a:bodyPr lIns="0" tIns="0" rIns="0" bIns="0">
              <a:spAutoFit/>
            </a:bodyPr>
            <a:lstStyle/>
            <a:p>
              <a:pPr algn="ctr"/>
              <a:r>
                <a:rPr lang="zh-CN" altLang="zh-CN" sz="1600" b="1">
                  <a:solidFill>
                    <a:schemeClr val="bg1"/>
                  </a:solidFill>
                  <a:latin typeface="微软雅黑" pitchFamily="34" charset="-122"/>
                  <a:ea typeface="微软雅黑" pitchFamily="34" charset="-122"/>
                </a:rPr>
                <a:t>力求</a:t>
              </a:r>
              <a:endParaRPr lang="zh-CN" altLang="en-US" sz="1600" b="1">
                <a:solidFill>
                  <a:schemeClr val="bg1"/>
                </a:solidFill>
                <a:latin typeface="微软雅黑" pitchFamily="34" charset="-122"/>
                <a:ea typeface="微软雅黑" pitchFamily="34" charset="-122"/>
              </a:endParaRPr>
            </a:p>
            <a:p>
              <a:pPr algn="ctr"/>
              <a:r>
                <a:rPr lang="zh-CN" altLang="zh-CN" sz="1600" b="1">
                  <a:solidFill>
                    <a:schemeClr val="bg1"/>
                  </a:solidFill>
                  <a:latin typeface="微软雅黑" pitchFamily="34" charset="-122"/>
                  <a:ea typeface="微软雅黑" pitchFamily="34" charset="-122"/>
                </a:rPr>
                <a:t>精准易行</a:t>
              </a:r>
              <a:endParaRPr lang="zh-CN" altLang="en-US" sz="1600" b="1">
                <a:solidFill>
                  <a:schemeClr val="bg1"/>
                </a:solidFill>
                <a:latin typeface="微软雅黑" pitchFamily="34" charset="-122"/>
                <a:ea typeface="微软雅黑" pitchFamily="34" charset="-122"/>
              </a:endParaRPr>
            </a:p>
          </p:txBody>
        </p:sp>
      </p:grpSp>
      <p:grpSp>
        <p:nvGrpSpPr>
          <p:cNvPr id="37892" name="组合 3"/>
          <p:cNvGrpSpPr>
            <a:grpSpLocks/>
          </p:cNvGrpSpPr>
          <p:nvPr/>
        </p:nvGrpSpPr>
        <p:grpSpPr bwMode="auto">
          <a:xfrm>
            <a:off x="4921250" y="3314700"/>
            <a:ext cx="1468438" cy="1323975"/>
            <a:chOff x="4718050" y="2654300"/>
            <a:chExt cx="1468438" cy="1323975"/>
          </a:xfrm>
        </p:grpSpPr>
        <p:sp>
          <p:nvSpPr>
            <p:cNvPr id="34" name="Freeform 5"/>
            <p:cNvSpPr/>
            <p:nvPr/>
          </p:nvSpPr>
          <p:spPr bwMode="auto">
            <a:xfrm>
              <a:off x="4718050" y="2654300"/>
              <a:ext cx="1468438" cy="1323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28575" cap="flat">
              <a:solidFill>
                <a:schemeClr val="bg2"/>
              </a:solidFill>
              <a:prstDash val="solid"/>
              <a:miter lim="800000"/>
            </a:ln>
            <a:effectLst>
              <a:outerShdw blurRad="63500" sx="102000" sy="102000" algn="ctr" rotWithShape="0">
                <a:prstClr val="black">
                  <a:alpha val="40000"/>
                </a:prstClr>
              </a:outerShdw>
            </a:effectLst>
          </p:spPr>
          <p:txBody>
            <a:bodyPr lIns="91430" tIns="45714" rIns="91430" bIns="45714"/>
            <a:lstStyle/>
            <a:p>
              <a:pPr fontAlgn="auto">
                <a:lnSpc>
                  <a:spcPct val="120000"/>
                </a:lnSpc>
                <a:spcBef>
                  <a:spcPts val="0"/>
                </a:spcBef>
                <a:spcAft>
                  <a:spcPts val="0"/>
                </a:spcAft>
                <a:defRPr/>
              </a:pPr>
              <a:endParaRPr lang="zh-CN" altLang="en-US" sz="1200">
                <a:solidFill>
                  <a:schemeClr val="bg1"/>
                </a:solidFill>
                <a:latin typeface="Arial" panose="020B0604020202020204" pitchFamily="34" charset="0"/>
                <a:ea typeface="微软雅黑" pitchFamily="34" charset="-122"/>
                <a:cs typeface="+mn-ea"/>
                <a:sym typeface="Arial" panose="020B0604020202020204" pitchFamily="34" charset="0"/>
              </a:endParaRPr>
            </a:p>
          </p:txBody>
        </p:sp>
        <p:sp>
          <p:nvSpPr>
            <p:cNvPr id="37902" name="TextBox 46"/>
            <p:cNvSpPr txBox="1">
              <a:spLocks noChangeArrowheads="1"/>
            </p:cNvSpPr>
            <p:nvPr/>
          </p:nvSpPr>
          <p:spPr bwMode="auto">
            <a:xfrm>
              <a:off x="5043488" y="3070225"/>
              <a:ext cx="819150" cy="488950"/>
            </a:xfrm>
            <a:prstGeom prst="rect">
              <a:avLst/>
            </a:prstGeom>
            <a:noFill/>
            <a:ln w="9525">
              <a:noFill/>
              <a:miter lim="800000"/>
              <a:headEnd/>
              <a:tailEnd/>
            </a:ln>
          </p:spPr>
          <p:txBody>
            <a:bodyPr lIns="0" tIns="0" rIns="0" bIns="0">
              <a:spAutoFit/>
            </a:bodyPr>
            <a:lstStyle/>
            <a:p>
              <a:pPr algn="ctr"/>
              <a:r>
                <a:rPr lang="zh-CN" altLang="zh-CN" sz="1600" b="1">
                  <a:solidFill>
                    <a:schemeClr val="bg1"/>
                  </a:solidFill>
                  <a:latin typeface="微软雅黑" pitchFamily="34" charset="-122"/>
                  <a:ea typeface="微软雅黑" pitchFamily="34" charset="-122"/>
                </a:rPr>
                <a:t>体现</a:t>
              </a:r>
              <a:endParaRPr lang="zh-CN" altLang="en-US" sz="1600" b="1">
                <a:solidFill>
                  <a:schemeClr val="bg1"/>
                </a:solidFill>
                <a:latin typeface="微软雅黑" pitchFamily="34" charset="-122"/>
                <a:ea typeface="微软雅黑" pitchFamily="34" charset="-122"/>
              </a:endParaRPr>
            </a:p>
            <a:p>
              <a:pPr algn="ctr"/>
              <a:r>
                <a:rPr lang="zh-CN" altLang="zh-CN" sz="1600" b="1">
                  <a:solidFill>
                    <a:schemeClr val="bg1"/>
                  </a:solidFill>
                  <a:latin typeface="微软雅黑" pitchFamily="34" charset="-122"/>
                  <a:ea typeface="微软雅黑" pitchFamily="34" charset="-122"/>
                </a:rPr>
                <a:t>改革精神</a:t>
              </a:r>
              <a:endParaRPr lang="zh-CN" altLang="en-US" sz="1600" b="1">
                <a:solidFill>
                  <a:schemeClr val="bg1"/>
                </a:solidFill>
                <a:latin typeface="微软雅黑" pitchFamily="34" charset="-122"/>
                <a:ea typeface="微软雅黑" pitchFamily="34" charset="-122"/>
              </a:endParaRPr>
            </a:p>
          </p:txBody>
        </p:sp>
      </p:grpSp>
      <p:grpSp>
        <p:nvGrpSpPr>
          <p:cNvPr id="37893" name="组合 4"/>
          <p:cNvGrpSpPr>
            <a:grpSpLocks/>
          </p:cNvGrpSpPr>
          <p:nvPr/>
        </p:nvGrpSpPr>
        <p:grpSpPr bwMode="auto">
          <a:xfrm>
            <a:off x="7062788" y="3314700"/>
            <a:ext cx="1468437" cy="1323975"/>
            <a:chOff x="6416675" y="2654300"/>
            <a:chExt cx="1468438" cy="1323975"/>
          </a:xfrm>
        </p:grpSpPr>
        <p:sp>
          <p:nvSpPr>
            <p:cNvPr id="37" name="Freeform 5"/>
            <p:cNvSpPr/>
            <p:nvPr/>
          </p:nvSpPr>
          <p:spPr bwMode="auto">
            <a:xfrm>
              <a:off x="6416675" y="2654300"/>
              <a:ext cx="1468438" cy="1323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28575" cap="flat">
              <a:solidFill>
                <a:schemeClr val="bg2"/>
              </a:solidFill>
              <a:prstDash val="solid"/>
              <a:miter lim="800000"/>
            </a:ln>
            <a:effectLst>
              <a:outerShdw blurRad="63500" sx="102000" sy="102000" algn="ctr" rotWithShape="0">
                <a:prstClr val="black">
                  <a:alpha val="40000"/>
                </a:prstClr>
              </a:outerShdw>
            </a:effectLst>
          </p:spPr>
          <p:txBody>
            <a:bodyPr lIns="91430" tIns="45714" rIns="91430" bIns="45714"/>
            <a:lstStyle/>
            <a:p>
              <a:pPr fontAlgn="auto">
                <a:lnSpc>
                  <a:spcPct val="120000"/>
                </a:lnSpc>
                <a:spcBef>
                  <a:spcPts val="0"/>
                </a:spcBef>
                <a:spcAft>
                  <a:spcPts val="0"/>
                </a:spcAft>
                <a:defRPr/>
              </a:pPr>
              <a:endParaRPr lang="zh-CN" altLang="en-US" sz="1200">
                <a:solidFill>
                  <a:schemeClr val="bg1"/>
                </a:solidFill>
                <a:latin typeface="Arial" panose="020B0604020202020204" pitchFamily="34" charset="0"/>
                <a:ea typeface="微软雅黑" pitchFamily="34" charset="-122"/>
                <a:cs typeface="+mn-ea"/>
                <a:sym typeface="Arial" panose="020B0604020202020204" pitchFamily="34" charset="0"/>
              </a:endParaRPr>
            </a:p>
          </p:txBody>
        </p:sp>
        <p:sp>
          <p:nvSpPr>
            <p:cNvPr id="37900" name="TextBox 46"/>
            <p:cNvSpPr txBox="1">
              <a:spLocks noChangeArrowheads="1"/>
            </p:cNvSpPr>
            <p:nvPr/>
          </p:nvSpPr>
          <p:spPr bwMode="auto">
            <a:xfrm>
              <a:off x="6588125" y="3070225"/>
              <a:ext cx="1152525" cy="488950"/>
            </a:xfrm>
            <a:prstGeom prst="rect">
              <a:avLst/>
            </a:prstGeom>
            <a:noFill/>
            <a:ln w="9525">
              <a:noFill/>
              <a:miter lim="800000"/>
              <a:headEnd/>
              <a:tailEnd/>
            </a:ln>
          </p:spPr>
          <p:txBody>
            <a:bodyPr lIns="0" tIns="0" rIns="0" bIns="0">
              <a:spAutoFit/>
            </a:bodyPr>
            <a:lstStyle/>
            <a:p>
              <a:pPr algn="ctr"/>
              <a:r>
                <a:rPr lang="zh-CN" altLang="zh-CN" sz="1600" b="1">
                  <a:solidFill>
                    <a:schemeClr val="bg1"/>
                  </a:solidFill>
                  <a:latin typeface="微软雅黑" pitchFamily="34" charset="-122"/>
                  <a:ea typeface="微软雅黑" pitchFamily="34" charset="-122"/>
                </a:rPr>
                <a:t>尊重</a:t>
              </a:r>
              <a:endParaRPr lang="zh-CN" altLang="en-US" sz="1600" b="1">
                <a:solidFill>
                  <a:schemeClr val="bg1"/>
                </a:solidFill>
                <a:latin typeface="微软雅黑" pitchFamily="34" charset="-122"/>
                <a:ea typeface="微软雅黑" pitchFamily="34" charset="-122"/>
              </a:endParaRPr>
            </a:p>
            <a:p>
              <a:pPr algn="ctr"/>
              <a:r>
                <a:rPr lang="zh-CN" altLang="zh-CN" sz="1600" b="1">
                  <a:solidFill>
                    <a:schemeClr val="bg1"/>
                  </a:solidFill>
                  <a:latin typeface="微软雅黑" pitchFamily="34" charset="-122"/>
                  <a:ea typeface="微软雅黑" pitchFamily="34" charset="-122"/>
                </a:rPr>
                <a:t>单位自主权</a:t>
              </a:r>
              <a:endParaRPr lang="zh-CN" altLang="en-US" sz="1600" b="1">
                <a:solidFill>
                  <a:schemeClr val="bg1"/>
                </a:solidFill>
                <a:latin typeface="微软雅黑" pitchFamily="34" charset="-122"/>
                <a:ea typeface="微软雅黑" pitchFamily="34" charset="-122"/>
              </a:endParaRPr>
            </a:p>
          </p:txBody>
        </p:sp>
      </p:grpSp>
      <p:grpSp>
        <p:nvGrpSpPr>
          <p:cNvPr id="37894" name="组合 4"/>
          <p:cNvGrpSpPr>
            <a:grpSpLocks/>
          </p:cNvGrpSpPr>
          <p:nvPr/>
        </p:nvGrpSpPr>
        <p:grpSpPr bwMode="auto">
          <a:xfrm>
            <a:off x="0" y="-92075"/>
            <a:ext cx="2268538" cy="935038"/>
            <a:chOff x="2859260" y="0"/>
            <a:chExt cx="3861580" cy="1276713"/>
          </a:xfrm>
        </p:grpSpPr>
        <p:pic>
          <p:nvPicPr>
            <p:cNvPr id="37897" name="图片 1"/>
            <p:cNvPicPr>
              <a:picLocks noChangeAspect="1"/>
            </p:cNvPicPr>
            <p:nvPr/>
          </p:nvPicPr>
          <p:blipFill>
            <a:blip r:embed="rId3"/>
            <a:srcRect l="17825" t="25464" r="11758" b="21887"/>
            <a:stretch>
              <a:fillRect/>
            </a:stretch>
          </p:blipFill>
          <p:spPr bwMode="auto">
            <a:xfrm>
              <a:off x="4684542" y="2295"/>
              <a:ext cx="2036298" cy="1274418"/>
            </a:xfrm>
            <a:prstGeom prst="rect">
              <a:avLst/>
            </a:prstGeom>
            <a:noFill/>
            <a:ln w="9525">
              <a:noFill/>
              <a:miter lim="800000"/>
              <a:headEnd/>
              <a:tailEnd/>
            </a:ln>
          </p:spPr>
        </p:pic>
        <p:pic>
          <p:nvPicPr>
            <p:cNvPr id="37898" name="图片 2"/>
            <p:cNvPicPr>
              <a:picLocks noChangeAspect="1"/>
            </p:cNvPicPr>
            <p:nvPr/>
          </p:nvPicPr>
          <p:blipFill>
            <a:blip r:embed="rId4"/>
            <a:srcRect l="17825" t="25464" r="33588" b="21887"/>
            <a:stretch>
              <a:fillRect/>
            </a:stretch>
          </p:blipFill>
          <p:spPr bwMode="auto">
            <a:xfrm flipH="1">
              <a:off x="2859260" y="0"/>
              <a:ext cx="2205111" cy="1274418"/>
            </a:xfrm>
            <a:prstGeom prst="rect">
              <a:avLst/>
            </a:prstGeom>
            <a:noFill/>
            <a:ln w="9525">
              <a:noFill/>
              <a:miter lim="800000"/>
              <a:headEnd/>
              <a:tailEnd/>
            </a:ln>
          </p:spPr>
        </p:pic>
      </p:grpSp>
      <p:sp>
        <p:nvSpPr>
          <p:cNvPr id="37895" name="文本框 3"/>
          <p:cNvSpPr txBox="1">
            <a:spLocks noChangeArrowheads="1"/>
          </p:cNvSpPr>
          <p:nvPr/>
        </p:nvSpPr>
        <p:spPr bwMode="auto">
          <a:xfrm>
            <a:off x="250825" y="123825"/>
            <a:ext cx="1555750" cy="366713"/>
          </a:xfrm>
          <a:prstGeom prst="rect">
            <a:avLst/>
          </a:prstGeom>
          <a:noFill/>
          <a:ln w="9525">
            <a:noFill/>
            <a:miter lim="800000"/>
            <a:headEnd/>
            <a:tailEnd/>
          </a:ln>
        </p:spPr>
        <p:txBody>
          <a:bodyPr>
            <a:spAutoFit/>
          </a:bodyPr>
          <a:lstStyle/>
          <a:p>
            <a:r>
              <a:rPr lang="zh-CN" altLang="en-US" b="1">
                <a:solidFill>
                  <a:schemeClr val="bg2"/>
                </a:solidFill>
                <a:latin typeface="微软雅黑" pitchFamily="34" charset="-122"/>
                <a:ea typeface="微软雅黑" pitchFamily="34" charset="-122"/>
              </a:rPr>
              <a:t>文件遵循原则</a:t>
            </a:r>
          </a:p>
        </p:txBody>
      </p:sp>
      <p:sp>
        <p:nvSpPr>
          <p:cNvPr id="6" name="矩形 5">
            <a:extLst>
              <a:ext uri="{FF2B5EF4-FFF2-40B4-BE49-F238E27FC236}"/>
            </a:extLst>
          </p:cNvPr>
          <p:cNvSpPr/>
          <p:nvPr/>
        </p:nvSpPr>
        <p:spPr bwMode="auto">
          <a:xfrm>
            <a:off x="2852738" y="954088"/>
            <a:ext cx="3438525" cy="49212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2000" b="1" dirty="0">
                <a:latin typeface="思源黑体 CN Bold" panose="020B0800000000000000" pitchFamily="34" charset="-122"/>
                <a:ea typeface="思源黑体 CN Bold" panose="020B0800000000000000" pitchFamily="34" charset="-122"/>
              </a:rPr>
              <a:t>目  标</a:t>
            </a: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PowerPoint 演示文稿"/>
</p:tagLst>
</file>

<file path=ppt/theme/theme1.xml><?xml version="1.0" encoding="utf-8"?>
<a:theme xmlns:a="http://schemas.openxmlformats.org/drawingml/2006/main" name="Office 主题​​">
  <a:themeElements>
    <a:clrScheme name="自定义 487">
      <a:dk1>
        <a:srgbClr val="000000"/>
      </a:dk1>
      <a:lt1>
        <a:srgbClr val="F2F2F2"/>
      </a:lt1>
      <a:dk2>
        <a:srgbClr val="5A5A5A"/>
      </a:dk2>
      <a:lt2>
        <a:srgbClr val="F2F2F2"/>
      </a:lt2>
      <a:accent1>
        <a:srgbClr val="004E94"/>
      </a:accent1>
      <a:accent2>
        <a:srgbClr val="004E94"/>
      </a:accent2>
      <a:accent3>
        <a:srgbClr val="004E94"/>
      </a:accent3>
      <a:accent4>
        <a:srgbClr val="004E94"/>
      </a:accent4>
      <a:accent5>
        <a:srgbClr val="004E94"/>
      </a:accent5>
      <a:accent6>
        <a:srgbClr val="004E94"/>
      </a:accent6>
      <a:hlink>
        <a:srgbClr val="004E94"/>
      </a:hlink>
      <a:folHlink>
        <a:srgbClr val="004E94"/>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15875">
          <a:noFill/>
        </a:ln>
        <a:effectLst>
          <a:innerShdw blurRad="63500" dist="25400" dir="8100000">
            <a:prstClr val="black">
              <a:alpha val="50000"/>
            </a:prstClr>
          </a:innerShdw>
        </a:effectLst>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487">
    <a:dk1>
      <a:srgbClr val="000000"/>
    </a:dk1>
    <a:lt1>
      <a:srgbClr val="F2F2F2"/>
    </a:lt1>
    <a:dk2>
      <a:srgbClr val="5A5A5A"/>
    </a:dk2>
    <a:lt2>
      <a:srgbClr val="F2F2F2"/>
    </a:lt2>
    <a:accent1>
      <a:srgbClr val="004E94"/>
    </a:accent1>
    <a:accent2>
      <a:srgbClr val="004E94"/>
    </a:accent2>
    <a:accent3>
      <a:srgbClr val="004E94"/>
    </a:accent3>
    <a:accent4>
      <a:srgbClr val="004E94"/>
    </a:accent4>
    <a:accent5>
      <a:srgbClr val="004E94"/>
    </a:accent5>
    <a:accent6>
      <a:srgbClr val="004E94"/>
    </a:accent6>
    <a:hlink>
      <a:srgbClr val="004E94"/>
    </a:hlink>
    <a:folHlink>
      <a:srgbClr val="004E94"/>
    </a:folHlink>
  </a:clrScheme>
</a:themeOverride>
</file>

<file path=docProps/app.xml><?xml version="1.0" encoding="utf-8"?>
<Properties xmlns="http://schemas.openxmlformats.org/officeDocument/2006/extended-properties" xmlns:vt="http://schemas.openxmlformats.org/officeDocument/2006/docPropsVTypes">
  <Template/>
  <TotalTime>6530</TotalTime>
  <Words>1484</Words>
  <Application>Microsoft Office PowerPoint</Application>
  <PresentationFormat>全屏显示(16:9)</PresentationFormat>
  <Paragraphs>127</Paragraphs>
  <Slides>22</Slides>
  <Notes>22</Notes>
  <HiddenSlides>0</HiddenSlides>
  <MMClips>0</MMClips>
  <ScaleCrop>false</ScaleCrop>
  <HeadingPairs>
    <vt:vector size="6" baseType="variant">
      <vt:variant>
        <vt:lpstr>已用的字体</vt:lpstr>
      </vt:variant>
      <vt:variant>
        <vt:i4>14</vt:i4>
      </vt:variant>
      <vt:variant>
        <vt:lpstr>演示文稿设计模板</vt:lpstr>
      </vt:variant>
      <vt:variant>
        <vt:i4>18</vt:i4>
      </vt:variant>
      <vt:variant>
        <vt:lpstr>幻灯片标题</vt:lpstr>
      </vt:variant>
      <vt:variant>
        <vt:i4>22</vt:i4>
      </vt:variant>
    </vt:vector>
  </HeadingPairs>
  <TitlesOfParts>
    <vt:vector size="54" baseType="lpstr">
      <vt:lpstr>Arial</vt:lpstr>
      <vt:lpstr>宋体</vt:lpstr>
      <vt:lpstr>Calibri</vt:lpstr>
      <vt:lpstr>Impact</vt:lpstr>
      <vt:lpstr>微软雅黑</vt:lpstr>
      <vt:lpstr>方正小标宋简体</vt:lpstr>
      <vt:lpstr>楷体_GB2312</vt:lpstr>
      <vt:lpstr>方正姚体</vt:lpstr>
      <vt:lpstr>Kalinga</vt:lpstr>
      <vt:lpstr>MS PGothic</vt:lpstr>
      <vt:lpstr>黑体</vt:lpstr>
      <vt:lpstr>思源黑体 CN Bold</vt:lpstr>
      <vt:lpstr>Gill Sans</vt:lpstr>
      <vt:lpstr>方正正黑简体</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Manager>风云办公</Manager>
  <Company>上海剑姬网络科技有限公司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deeplm</cp:lastModifiedBy>
  <cp:revision>1621</cp:revision>
  <dcterms:created xsi:type="dcterms:W3CDTF">2016-03-09T04:37:28Z</dcterms:created>
  <dcterms:modified xsi:type="dcterms:W3CDTF">2020-06-23T15:09:47Z</dcterms:modified>
</cp:coreProperties>
</file>