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0" r:id="rId2"/>
  </p:sldMasterIdLst>
  <p:notesMasterIdLst>
    <p:notesMasterId r:id="rId49"/>
  </p:notesMasterIdLst>
  <p:handoutMasterIdLst>
    <p:handoutMasterId r:id="rId50"/>
  </p:handoutMasterIdLst>
  <p:sldIdLst>
    <p:sldId id="256" r:id="rId3"/>
    <p:sldId id="293" r:id="rId4"/>
    <p:sldId id="427" r:id="rId5"/>
    <p:sldId id="344" r:id="rId6"/>
    <p:sldId id="386" r:id="rId7"/>
    <p:sldId id="387" r:id="rId8"/>
    <p:sldId id="391" r:id="rId9"/>
    <p:sldId id="345" r:id="rId10"/>
    <p:sldId id="347" r:id="rId11"/>
    <p:sldId id="389" r:id="rId12"/>
    <p:sldId id="353" r:id="rId13"/>
    <p:sldId id="358" r:id="rId14"/>
    <p:sldId id="384" r:id="rId15"/>
    <p:sldId id="403" r:id="rId16"/>
    <p:sldId id="404" r:id="rId17"/>
    <p:sldId id="405" r:id="rId18"/>
    <p:sldId id="406" r:id="rId19"/>
    <p:sldId id="407" r:id="rId20"/>
    <p:sldId id="408" r:id="rId21"/>
    <p:sldId id="409" r:id="rId22"/>
    <p:sldId id="410" r:id="rId23"/>
    <p:sldId id="411" r:id="rId24"/>
    <p:sldId id="412" r:id="rId25"/>
    <p:sldId id="413" r:id="rId26"/>
    <p:sldId id="414" r:id="rId27"/>
    <p:sldId id="415" r:id="rId28"/>
    <p:sldId id="416" r:id="rId29"/>
    <p:sldId id="422" r:id="rId30"/>
    <p:sldId id="419" r:id="rId31"/>
    <p:sldId id="420" r:id="rId32"/>
    <p:sldId id="421" r:id="rId33"/>
    <p:sldId id="423" r:id="rId34"/>
    <p:sldId id="424" r:id="rId35"/>
    <p:sldId id="425" r:id="rId36"/>
    <p:sldId id="426" r:id="rId37"/>
    <p:sldId id="428" r:id="rId38"/>
    <p:sldId id="397" r:id="rId39"/>
    <p:sldId id="398" r:id="rId40"/>
    <p:sldId id="399" r:id="rId41"/>
    <p:sldId id="400" r:id="rId42"/>
    <p:sldId id="401" r:id="rId43"/>
    <p:sldId id="429" r:id="rId44"/>
    <p:sldId id="430" r:id="rId45"/>
    <p:sldId id="431" r:id="rId46"/>
    <p:sldId id="432" r:id="rId47"/>
    <p:sldId id="328" r:id="rId48"/>
  </p:sldIdLst>
  <p:sldSz cx="9144000" cy="6858000" type="screen4x3"/>
  <p:notesSz cx="7102475" cy="89916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25110"/>
    <a:srgbClr val="FC0C06"/>
    <a:srgbClr val="84A5CA"/>
    <a:srgbClr val="5F5F5F"/>
    <a:srgbClr val="AAC1DA"/>
    <a:srgbClr val="D1DBEB"/>
    <a:srgbClr val="80808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005" autoAdjust="0"/>
    <p:restoredTop sz="94718" autoAdjust="0"/>
  </p:normalViewPr>
  <p:slideViewPr>
    <p:cSldViewPr>
      <p:cViewPr>
        <p:scale>
          <a:sx n="70" d="100"/>
          <a:sy n="70" d="100"/>
        </p:scale>
        <p:origin x="-1070" y="67"/>
      </p:cViewPr>
      <p:guideLst>
        <p:guide orient="horz" pos="2160"/>
        <p:guide pos="2880"/>
      </p:guideLst>
    </p:cSldViewPr>
  </p:slideViewPr>
  <p:outlineViewPr>
    <p:cViewPr>
      <p:scale>
        <a:sx n="33" d="100"/>
        <a:sy n="33" d="100"/>
      </p:scale>
      <p:origin x="0" y="15660"/>
    </p:cViewPr>
  </p:outlineViewPr>
  <p:notesTextViewPr>
    <p:cViewPr>
      <p:scale>
        <a:sx n="100" d="100"/>
        <a:sy n="100" d="100"/>
      </p:scale>
      <p:origin x="0" y="0"/>
    </p:cViewPr>
  </p:notesTextViewPr>
  <p:sorterViewPr>
    <p:cViewPr>
      <p:scale>
        <a:sx n="66" d="100"/>
        <a:sy n="66" d="100"/>
      </p:scale>
      <p:origin x="0" y="2539"/>
    </p:cViewPr>
  </p:sorterViewPr>
  <p:notesViewPr>
    <p:cSldViewPr>
      <p:cViewPr varScale="1">
        <p:scale>
          <a:sx n="58" d="100"/>
          <a:sy n="58" d="100"/>
        </p:scale>
        <p:origin x="-2490" y="-78"/>
      </p:cViewPr>
      <p:guideLst>
        <p:guide orient="horz" pos="2832"/>
        <p:guide pos="2237"/>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3078163" cy="4492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zh-CN" altLang="en-US"/>
          </a:p>
        </p:txBody>
      </p:sp>
      <p:sp>
        <p:nvSpPr>
          <p:cNvPr id="112643" name="Rectangle 3"/>
          <p:cNvSpPr>
            <a:spLocks noGrp="1" noChangeArrowheads="1"/>
          </p:cNvSpPr>
          <p:nvPr>
            <p:ph type="dt" sz="quarter" idx="1"/>
          </p:nvPr>
        </p:nvSpPr>
        <p:spPr bwMode="auto">
          <a:xfrm>
            <a:off x="4022725" y="0"/>
            <a:ext cx="3078163" cy="4492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zh-CN"/>
          </a:p>
        </p:txBody>
      </p:sp>
      <p:sp>
        <p:nvSpPr>
          <p:cNvPr id="112644" name="Rectangle 4"/>
          <p:cNvSpPr>
            <a:spLocks noGrp="1" noChangeArrowheads="1"/>
          </p:cNvSpPr>
          <p:nvPr>
            <p:ph type="ftr" sz="quarter" idx="2"/>
          </p:nvPr>
        </p:nvSpPr>
        <p:spPr bwMode="auto">
          <a:xfrm>
            <a:off x="0" y="8540750"/>
            <a:ext cx="3078163" cy="44926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ltLang="zh-CN"/>
          </a:p>
        </p:txBody>
      </p:sp>
      <p:sp>
        <p:nvSpPr>
          <p:cNvPr id="112645" name="Rectangle 5"/>
          <p:cNvSpPr>
            <a:spLocks noGrp="1" noChangeArrowheads="1"/>
          </p:cNvSpPr>
          <p:nvPr>
            <p:ph type="sldNum" sz="quarter" idx="3"/>
          </p:nvPr>
        </p:nvSpPr>
        <p:spPr bwMode="auto">
          <a:xfrm>
            <a:off x="4022725" y="8540750"/>
            <a:ext cx="3078163" cy="44926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fld id="{C6E67490-59BB-41EB-B2D6-41280309ACE9}" type="slidenum">
              <a:rPr lang="zh-CN" altLang="en-US"/>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449263"/>
          </a:xfrm>
          <a:prstGeom prst="rect">
            <a:avLst/>
          </a:prstGeom>
        </p:spPr>
        <p:txBody>
          <a:bodyPr vert="horz" lIns="91440" tIns="45720" rIns="91440" bIns="45720" rtlCol="0"/>
          <a:lstStyle>
            <a:lvl1pPr algn="l" eaLnBrk="1" hangingPunct="1">
              <a:defRPr sz="1200">
                <a:latin typeface="Arial" charset="0"/>
              </a:defRPr>
            </a:lvl1pPr>
          </a:lstStyle>
          <a:p>
            <a:pPr>
              <a:defRPr/>
            </a:pPr>
            <a:endParaRPr lang="zh-CN" altLang="en-US"/>
          </a:p>
        </p:txBody>
      </p:sp>
      <p:sp>
        <p:nvSpPr>
          <p:cNvPr id="3" name="日期占位符 2"/>
          <p:cNvSpPr>
            <a:spLocks noGrp="1"/>
          </p:cNvSpPr>
          <p:nvPr>
            <p:ph type="dt" idx="1"/>
          </p:nvPr>
        </p:nvSpPr>
        <p:spPr>
          <a:xfrm>
            <a:off x="4022725" y="0"/>
            <a:ext cx="3078163" cy="449263"/>
          </a:xfrm>
          <a:prstGeom prst="rect">
            <a:avLst/>
          </a:prstGeom>
        </p:spPr>
        <p:txBody>
          <a:bodyPr vert="horz" lIns="91440" tIns="45720" rIns="91440" bIns="45720" rtlCol="0"/>
          <a:lstStyle>
            <a:lvl1pPr algn="r" eaLnBrk="1" hangingPunct="1">
              <a:defRPr sz="1200">
                <a:latin typeface="Arial" charset="0"/>
              </a:defRPr>
            </a:lvl1pPr>
          </a:lstStyle>
          <a:p>
            <a:pPr>
              <a:defRPr/>
            </a:pPr>
            <a:fld id="{536BD30B-1F3A-4F3E-92D2-59E7C950BA0C}" type="datetimeFigureOut">
              <a:rPr lang="zh-CN" altLang="en-US"/>
              <a:pPr>
                <a:defRPr/>
              </a:pPr>
              <a:t>2020/7/1</a:t>
            </a:fld>
            <a:endParaRPr lang="zh-CN" altLang="en-US"/>
          </a:p>
        </p:txBody>
      </p:sp>
      <p:sp>
        <p:nvSpPr>
          <p:cNvPr id="4" name="幻灯片图像占位符 3"/>
          <p:cNvSpPr>
            <a:spLocks noGrp="1" noRot="1" noChangeAspect="1"/>
          </p:cNvSpPr>
          <p:nvPr>
            <p:ph type="sldImg" idx="2"/>
          </p:nvPr>
        </p:nvSpPr>
        <p:spPr>
          <a:xfrm>
            <a:off x="1303338" y="674688"/>
            <a:ext cx="4495800" cy="337185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709613" y="4270375"/>
            <a:ext cx="5683250" cy="4046538"/>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540750"/>
            <a:ext cx="3078163" cy="449263"/>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zh-CN" altLang="en-US"/>
          </a:p>
        </p:txBody>
      </p:sp>
      <p:sp>
        <p:nvSpPr>
          <p:cNvPr id="7" name="灯片编号占位符 6"/>
          <p:cNvSpPr>
            <a:spLocks noGrp="1"/>
          </p:cNvSpPr>
          <p:nvPr>
            <p:ph type="sldNum" sz="quarter" idx="5"/>
          </p:nvPr>
        </p:nvSpPr>
        <p:spPr>
          <a:xfrm>
            <a:off x="4022725" y="8540750"/>
            <a:ext cx="3078163" cy="4492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2485326-E6A0-483B-B4B1-B6671581527C}" type="slidenum">
              <a:rPr lang="zh-CN" altLang="en-US"/>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25602" name="备注占位符 2"/>
          <p:cNvSpPr>
            <a:spLocks noGrp="1" noChangeArrowheads="1"/>
          </p:cNvSpPr>
          <p:nvPr>
            <p:ph type="body" idx="4294967295"/>
          </p:nvPr>
        </p:nvSpPr>
        <p:spPr bwMode="auto">
          <a:noFill/>
          <a:ln/>
        </p:spPr>
        <p:txBody>
          <a:bodyPr/>
          <a:lstStyle/>
          <a:p>
            <a:endParaRPr lang="zh-CN" altLang="en-US" smtClean="0"/>
          </a:p>
        </p:txBody>
      </p:sp>
      <p:sp>
        <p:nvSpPr>
          <p:cNvPr id="25603" name="灯片编号占位符 3"/>
          <p:cNvSpPr>
            <a:spLocks noGrp="1" noChangeArrowheads="1"/>
          </p:cNvSpPr>
          <p:nvPr>
            <p:ph type="sldNum" sz="quarter" idx="5"/>
          </p:nvPr>
        </p:nvSpPr>
        <p:spPr bwMode="auto">
          <a:noFill/>
          <a:ln>
            <a:miter lim="800000"/>
            <a:headEnd/>
            <a:tailEnd/>
          </a:ln>
        </p:spPr>
        <p:txBody>
          <a:bodyPr/>
          <a:lstStyle/>
          <a:p>
            <a:fld id="{253065F9-8A5E-445C-BE8B-F44DA5A95DDC}" type="slidenum">
              <a:rPr lang="zh-CN" altLang="en-US" sz="1800"/>
              <a:pPr/>
              <a:t>14</a:t>
            </a:fld>
            <a:endParaRPr lang="en-US" altLang="zh-CN" sz="18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44034" name="备注占位符 2"/>
          <p:cNvSpPr>
            <a:spLocks noGrp="1" noChangeArrowheads="1"/>
          </p:cNvSpPr>
          <p:nvPr>
            <p:ph type="body" idx="4294967295"/>
          </p:nvPr>
        </p:nvSpPr>
        <p:spPr bwMode="auto">
          <a:noFill/>
          <a:ln/>
        </p:spPr>
        <p:txBody>
          <a:bodyPr/>
          <a:lstStyle/>
          <a:p>
            <a:endParaRPr lang="zh-CN" altLang="en-US" smtClean="0"/>
          </a:p>
        </p:txBody>
      </p:sp>
      <p:sp>
        <p:nvSpPr>
          <p:cNvPr id="44035" name="灯片编号占位符 3"/>
          <p:cNvSpPr>
            <a:spLocks noGrp="1" noChangeArrowheads="1"/>
          </p:cNvSpPr>
          <p:nvPr>
            <p:ph type="sldNum" sz="quarter" idx="5"/>
          </p:nvPr>
        </p:nvSpPr>
        <p:spPr bwMode="auto">
          <a:noFill/>
          <a:ln>
            <a:miter lim="800000"/>
            <a:headEnd/>
            <a:tailEnd/>
          </a:ln>
        </p:spPr>
        <p:txBody>
          <a:bodyPr/>
          <a:lstStyle/>
          <a:p>
            <a:fld id="{92902772-0638-4A8A-B265-6CC27DC218D4}" type="slidenum">
              <a:rPr lang="zh-CN" altLang="en-US" sz="1800"/>
              <a:pPr/>
              <a:t>23</a:t>
            </a:fld>
            <a:endParaRPr lang="en-US" altLang="zh-CN" sz="1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46082" name="备注占位符 2"/>
          <p:cNvSpPr>
            <a:spLocks noGrp="1" noChangeArrowheads="1"/>
          </p:cNvSpPr>
          <p:nvPr>
            <p:ph type="body" idx="4294967295"/>
          </p:nvPr>
        </p:nvSpPr>
        <p:spPr bwMode="auto">
          <a:noFill/>
          <a:ln/>
        </p:spPr>
        <p:txBody>
          <a:bodyPr/>
          <a:lstStyle/>
          <a:p>
            <a:endParaRPr lang="zh-CN" altLang="en-US" smtClean="0"/>
          </a:p>
        </p:txBody>
      </p:sp>
      <p:sp>
        <p:nvSpPr>
          <p:cNvPr id="46083" name="灯片编号占位符 3"/>
          <p:cNvSpPr>
            <a:spLocks noGrp="1" noChangeArrowheads="1"/>
          </p:cNvSpPr>
          <p:nvPr>
            <p:ph type="sldNum" sz="quarter" idx="5"/>
          </p:nvPr>
        </p:nvSpPr>
        <p:spPr bwMode="auto">
          <a:noFill/>
          <a:ln>
            <a:miter lim="800000"/>
            <a:headEnd/>
            <a:tailEnd/>
          </a:ln>
        </p:spPr>
        <p:txBody>
          <a:bodyPr/>
          <a:lstStyle/>
          <a:p>
            <a:fld id="{4992E8B9-FCA5-4AC5-9A64-781118CAC81D}" type="slidenum">
              <a:rPr lang="zh-CN" altLang="en-US" sz="1800"/>
              <a:pPr/>
              <a:t>24</a:t>
            </a:fld>
            <a:endParaRPr lang="en-US" altLang="zh-CN" sz="1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48130" name="备注占位符 2"/>
          <p:cNvSpPr>
            <a:spLocks noGrp="1" noChangeArrowheads="1"/>
          </p:cNvSpPr>
          <p:nvPr>
            <p:ph type="body" idx="4294967295"/>
          </p:nvPr>
        </p:nvSpPr>
        <p:spPr bwMode="auto">
          <a:noFill/>
          <a:ln/>
        </p:spPr>
        <p:txBody>
          <a:bodyPr/>
          <a:lstStyle/>
          <a:p>
            <a:endParaRPr lang="zh-CN" altLang="en-US" smtClean="0"/>
          </a:p>
        </p:txBody>
      </p:sp>
      <p:sp>
        <p:nvSpPr>
          <p:cNvPr id="48131" name="灯片编号占位符 3"/>
          <p:cNvSpPr>
            <a:spLocks noGrp="1" noChangeArrowheads="1"/>
          </p:cNvSpPr>
          <p:nvPr>
            <p:ph type="sldNum" sz="quarter" idx="5"/>
          </p:nvPr>
        </p:nvSpPr>
        <p:spPr bwMode="auto">
          <a:noFill/>
          <a:ln>
            <a:miter lim="800000"/>
            <a:headEnd/>
            <a:tailEnd/>
          </a:ln>
        </p:spPr>
        <p:txBody>
          <a:bodyPr/>
          <a:lstStyle/>
          <a:p>
            <a:fld id="{6DC087BF-98C2-403F-92E7-E67B4732D5FE}" type="slidenum">
              <a:rPr lang="zh-CN" altLang="en-US" sz="1800"/>
              <a:pPr/>
              <a:t>25</a:t>
            </a:fld>
            <a:endParaRPr lang="en-US" altLang="zh-CN" sz="18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50178" name="备注占位符 2"/>
          <p:cNvSpPr>
            <a:spLocks noGrp="1" noChangeArrowheads="1"/>
          </p:cNvSpPr>
          <p:nvPr>
            <p:ph type="body" idx="4294967295"/>
          </p:nvPr>
        </p:nvSpPr>
        <p:spPr bwMode="auto">
          <a:noFill/>
          <a:ln/>
        </p:spPr>
        <p:txBody>
          <a:bodyPr/>
          <a:lstStyle/>
          <a:p>
            <a:endParaRPr lang="zh-CN" altLang="en-US" smtClean="0"/>
          </a:p>
        </p:txBody>
      </p:sp>
      <p:sp>
        <p:nvSpPr>
          <p:cNvPr id="50179" name="灯片编号占位符 3"/>
          <p:cNvSpPr>
            <a:spLocks noGrp="1" noChangeArrowheads="1"/>
          </p:cNvSpPr>
          <p:nvPr>
            <p:ph type="sldNum" sz="quarter" idx="5"/>
          </p:nvPr>
        </p:nvSpPr>
        <p:spPr bwMode="auto">
          <a:noFill/>
          <a:ln>
            <a:miter lim="800000"/>
            <a:headEnd/>
            <a:tailEnd/>
          </a:ln>
        </p:spPr>
        <p:txBody>
          <a:bodyPr/>
          <a:lstStyle/>
          <a:p>
            <a:fld id="{7F9869A2-0333-4D78-8C34-D3D0D8D75CA5}" type="slidenum">
              <a:rPr lang="zh-CN" altLang="en-US" sz="1800"/>
              <a:pPr/>
              <a:t>26</a:t>
            </a:fld>
            <a:endParaRPr lang="en-US" altLang="zh-CN" sz="18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52226" name="备注占位符 2"/>
          <p:cNvSpPr>
            <a:spLocks noGrp="1" noChangeArrowheads="1"/>
          </p:cNvSpPr>
          <p:nvPr>
            <p:ph type="body" idx="4294967295"/>
          </p:nvPr>
        </p:nvSpPr>
        <p:spPr bwMode="auto">
          <a:noFill/>
          <a:ln/>
        </p:spPr>
        <p:txBody>
          <a:bodyPr/>
          <a:lstStyle/>
          <a:p>
            <a:endParaRPr lang="zh-CN" altLang="en-US" smtClean="0"/>
          </a:p>
        </p:txBody>
      </p:sp>
      <p:sp>
        <p:nvSpPr>
          <p:cNvPr id="52227" name="灯片编号占位符 3"/>
          <p:cNvSpPr>
            <a:spLocks noGrp="1" noChangeArrowheads="1"/>
          </p:cNvSpPr>
          <p:nvPr>
            <p:ph type="sldNum" sz="quarter" idx="5"/>
          </p:nvPr>
        </p:nvSpPr>
        <p:spPr bwMode="auto">
          <a:noFill/>
          <a:ln>
            <a:miter lim="800000"/>
            <a:headEnd/>
            <a:tailEnd/>
          </a:ln>
        </p:spPr>
        <p:txBody>
          <a:bodyPr/>
          <a:lstStyle/>
          <a:p>
            <a:fld id="{880555B6-CD8E-49AA-818C-F4D638B6C53A}" type="slidenum">
              <a:rPr lang="zh-CN" altLang="en-US" sz="1800"/>
              <a:pPr/>
              <a:t>27</a:t>
            </a:fld>
            <a:endParaRPr lang="en-US" altLang="zh-CN" sz="18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58370" name="备注占位符 2"/>
          <p:cNvSpPr>
            <a:spLocks noGrp="1" noChangeArrowheads="1"/>
          </p:cNvSpPr>
          <p:nvPr>
            <p:ph type="body" idx="4294967295"/>
          </p:nvPr>
        </p:nvSpPr>
        <p:spPr bwMode="auto">
          <a:noFill/>
          <a:ln/>
        </p:spPr>
        <p:txBody>
          <a:bodyPr/>
          <a:lstStyle/>
          <a:p>
            <a:endParaRPr lang="zh-CN" altLang="en-US" smtClean="0"/>
          </a:p>
        </p:txBody>
      </p:sp>
      <p:sp>
        <p:nvSpPr>
          <p:cNvPr id="58371" name="灯片编号占位符 3"/>
          <p:cNvSpPr>
            <a:spLocks noGrp="1" noChangeArrowheads="1"/>
          </p:cNvSpPr>
          <p:nvPr>
            <p:ph type="sldNum" sz="quarter" idx="5"/>
          </p:nvPr>
        </p:nvSpPr>
        <p:spPr bwMode="auto">
          <a:noFill/>
          <a:ln>
            <a:miter lim="800000"/>
            <a:headEnd/>
            <a:tailEnd/>
          </a:ln>
        </p:spPr>
        <p:txBody>
          <a:bodyPr/>
          <a:lstStyle/>
          <a:p>
            <a:fld id="{0B690C73-36F6-4AB0-8725-84A2DD2CA663}" type="slidenum">
              <a:rPr lang="zh-CN" altLang="en-US" sz="1800"/>
              <a:pPr/>
              <a:t>29</a:t>
            </a:fld>
            <a:endParaRPr lang="en-US" altLang="zh-CN" sz="1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60418" name="备注占位符 2"/>
          <p:cNvSpPr>
            <a:spLocks noGrp="1" noChangeArrowheads="1"/>
          </p:cNvSpPr>
          <p:nvPr>
            <p:ph type="body" idx="4294967295"/>
          </p:nvPr>
        </p:nvSpPr>
        <p:spPr bwMode="auto">
          <a:noFill/>
          <a:ln/>
        </p:spPr>
        <p:txBody>
          <a:bodyPr/>
          <a:lstStyle/>
          <a:p>
            <a:endParaRPr lang="zh-CN" altLang="en-US" smtClean="0"/>
          </a:p>
        </p:txBody>
      </p:sp>
      <p:sp>
        <p:nvSpPr>
          <p:cNvPr id="60419" name="灯片编号占位符 3"/>
          <p:cNvSpPr>
            <a:spLocks noGrp="1" noChangeArrowheads="1"/>
          </p:cNvSpPr>
          <p:nvPr>
            <p:ph type="sldNum" sz="quarter" idx="5"/>
          </p:nvPr>
        </p:nvSpPr>
        <p:spPr bwMode="auto">
          <a:noFill/>
          <a:ln>
            <a:miter lim="800000"/>
            <a:headEnd/>
            <a:tailEnd/>
          </a:ln>
        </p:spPr>
        <p:txBody>
          <a:bodyPr/>
          <a:lstStyle/>
          <a:p>
            <a:fld id="{17374DA2-00FA-469F-9D17-2E1C7B6F8D66}" type="slidenum">
              <a:rPr lang="zh-CN" altLang="en-US" sz="1800"/>
              <a:pPr/>
              <a:t>30</a:t>
            </a:fld>
            <a:endParaRPr lang="en-US" altLang="zh-CN" sz="1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62466" name="备注占位符 2"/>
          <p:cNvSpPr>
            <a:spLocks noGrp="1" noChangeArrowheads="1"/>
          </p:cNvSpPr>
          <p:nvPr>
            <p:ph type="body" idx="4294967295"/>
          </p:nvPr>
        </p:nvSpPr>
        <p:spPr bwMode="auto">
          <a:noFill/>
          <a:ln/>
        </p:spPr>
        <p:txBody>
          <a:bodyPr/>
          <a:lstStyle/>
          <a:p>
            <a:endParaRPr lang="zh-CN" altLang="en-US" smtClean="0"/>
          </a:p>
        </p:txBody>
      </p:sp>
      <p:sp>
        <p:nvSpPr>
          <p:cNvPr id="62467" name="灯片编号占位符 3"/>
          <p:cNvSpPr>
            <a:spLocks noGrp="1" noChangeArrowheads="1"/>
          </p:cNvSpPr>
          <p:nvPr>
            <p:ph type="sldNum" sz="quarter" idx="5"/>
          </p:nvPr>
        </p:nvSpPr>
        <p:spPr bwMode="auto">
          <a:noFill/>
          <a:ln>
            <a:miter lim="800000"/>
            <a:headEnd/>
            <a:tailEnd/>
          </a:ln>
        </p:spPr>
        <p:txBody>
          <a:bodyPr/>
          <a:lstStyle/>
          <a:p>
            <a:fld id="{F9798C33-FB80-4071-A1C1-7AD5E374DCE4}" type="slidenum">
              <a:rPr lang="zh-CN" altLang="en-US" sz="1800"/>
              <a:pPr/>
              <a:t>31</a:t>
            </a:fld>
            <a:endParaRPr lang="en-US" altLang="zh-CN" sz="18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27650" name="备注占位符 2"/>
          <p:cNvSpPr>
            <a:spLocks noGrp="1" noChangeArrowheads="1"/>
          </p:cNvSpPr>
          <p:nvPr>
            <p:ph type="body" idx="4294967295"/>
          </p:nvPr>
        </p:nvSpPr>
        <p:spPr bwMode="auto">
          <a:noFill/>
          <a:ln/>
        </p:spPr>
        <p:txBody>
          <a:bodyPr/>
          <a:lstStyle/>
          <a:p>
            <a:endParaRPr lang="zh-CN" altLang="en-US" smtClean="0"/>
          </a:p>
        </p:txBody>
      </p:sp>
      <p:sp>
        <p:nvSpPr>
          <p:cNvPr id="27651" name="灯片编号占位符 3"/>
          <p:cNvSpPr>
            <a:spLocks noGrp="1" noChangeArrowheads="1"/>
          </p:cNvSpPr>
          <p:nvPr>
            <p:ph type="sldNum" sz="quarter" idx="5"/>
          </p:nvPr>
        </p:nvSpPr>
        <p:spPr bwMode="auto">
          <a:noFill/>
          <a:ln>
            <a:miter lim="800000"/>
            <a:headEnd/>
            <a:tailEnd/>
          </a:ln>
        </p:spPr>
        <p:txBody>
          <a:bodyPr/>
          <a:lstStyle/>
          <a:p>
            <a:fld id="{D14CBF91-EC33-4E93-8561-56EC5CA4431A}" type="slidenum">
              <a:rPr lang="zh-CN" altLang="en-US" sz="1800"/>
              <a:pPr/>
              <a:t>15</a:t>
            </a:fld>
            <a:endParaRPr lang="en-US" altLang="zh-CN" sz="18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34</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29698" name="备注占位符 2"/>
          <p:cNvSpPr>
            <a:spLocks noGrp="1" noChangeArrowheads="1"/>
          </p:cNvSpPr>
          <p:nvPr>
            <p:ph type="body" idx="4294967295"/>
          </p:nvPr>
        </p:nvSpPr>
        <p:spPr bwMode="auto">
          <a:noFill/>
          <a:ln/>
        </p:spPr>
        <p:txBody>
          <a:bodyPr/>
          <a:lstStyle/>
          <a:p>
            <a:endParaRPr lang="zh-CN" altLang="en-US" smtClean="0"/>
          </a:p>
        </p:txBody>
      </p:sp>
      <p:sp>
        <p:nvSpPr>
          <p:cNvPr id="29699" name="灯片编号占位符 3"/>
          <p:cNvSpPr>
            <a:spLocks noGrp="1" noChangeArrowheads="1"/>
          </p:cNvSpPr>
          <p:nvPr>
            <p:ph type="sldNum" sz="quarter" idx="5"/>
          </p:nvPr>
        </p:nvSpPr>
        <p:spPr bwMode="auto">
          <a:noFill/>
          <a:ln>
            <a:miter lim="800000"/>
            <a:headEnd/>
            <a:tailEnd/>
          </a:ln>
        </p:spPr>
        <p:txBody>
          <a:bodyPr/>
          <a:lstStyle/>
          <a:p>
            <a:fld id="{539DE778-458F-474C-B2A5-7E3CC4BED71A}" type="slidenum">
              <a:rPr lang="zh-CN" altLang="en-US" sz="1800"/>
              <a:pPr/>
              <a:t>16</a:t>
            </a:fld>
            <a:endParaRPr lang="en-US" altLang="zh-CN" sz="1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31746" name="备注占位符 2"/>
          <p:cNvSpPr>
            <a:spLocks noGrp="1" noChangeArrowheads="1"/>
          </p:cNvSpPr>
          <p:nvPr>
            <p:ph type="body" idx="4294967295"/>
          </p:nvPr>
        </p:nvSpPr>
        <p:spPr bwMode="auto">
          <a:noFill/>
          <a:ln/>
        </p:spPr>
        <p:txBody>
          <a:bodyPr/>
          <a:lstStyle/>
          <a:p>
            <a:endParaRPr lang="zh-CN" altLang="en-US" smtClean="0"/>
          </a:p>
        </p:txBody>
      </p:sp>
      <p:sp>
        <p:nvSpPr>
          <p:cNvPr id="31747" name="灯片编号占位符 3"/>
          <p:cNvSpPr>
            <a:spLocks noGrp="1" noChangeArrowheads="1"/>
          </p:cNvSpPr>
          <p:nvPr>
            <p:ph type="sldNum" sz="quarter" idx="5"/>
          </p:nvPr>
        </p:nvSpPr>
        <p:spPr bwMode="auto">
          <a:noFill/>
          <a:ln>
            <a:miter lim="800000"/>
            <a:headEnd/>
            <a:tailEnd/>
          </a:ln>
        </p:spPr>
        <p:txBody>
          <a:bodyPr/>
          <a:lstStyle/>
          <a:p>
            <a:fld id="{50291716-8279-41AA-BCD9-48D40F608F12}" type="slidenum">
              <a:rPr lang="zh-CN" altLang="en-US" sz="1800"/>
              <a:pPr/>
              <a:t>17</a:t>
            </a:fld>
            <a:endParaRPr lang="en-US" altLang="zh-CN" sz="1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33794" name="备注占位符 2"/>
          <p:cNvSpPr>
            <a:spLocks noGrp="1" noChangeArrowheads="1"/>
          </p:cNvSpPr>
          <p:nvPr>
            <p:ph type="body" idx="4294967295"/>
          </p:nvPr>
        </p:nvSpPr>
        <p:spPr bwMode="auto">
          <a:noFill/>
          <a:ln/>
        </p:spPr>
        <p:txBody>
          <a:bodyPr/>
          <a:lstStyle/>
          <a:p>
            <a:endParaRPr lang="zh-CN" altLang="en-US" smtClean="0"/>
          </a:p>
        </p:txBody>
      </p:sp>
      <p:sp>
        <p:nvSpPr>
          <p:cNvPr id="33795" name="灯片编号占位符 3"/>
          <p:cNvSpPr>
            <a:spLocks noGrp="1" noChangeArrowheads="1"/>
          </p:cNvSpPr>
          <p:nvPr>
            <p:ph type="sldNum" sz="quarter" idx="5"/>
          </p:nvPr>
        </p:nvSpPr>
        <p:spPr bwMode="auto">
          <a:noFill/>
          <a:ln>
            <a:miter lim="800000"/>
            <a:headEnd/>
            <a:tailEnd/>
          </a:ln>
        </p:spPr>
        <p:txBody>
          <a:bodyPr/>
          <a:lstStyle/>
          <a:p>
            <a:fld id="{3C35B977-A3A1-4D5E-A82E-16D067E084CF}" type="slidenum">
              <a:rPr lang="zh-CN" altLang="en-US" sz="1800"/>
              <a:pPr/>
              <a:t>18</a:t>
            </a:fld>
            <a:endParaRPr lang="en-US" altLang="zh-CN" sz="1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35842" name="备注占位符 2"/>
          <p:cNvSpPr>
            <a:spLocks noGrp="1" noChangeArrowheads="1"/>
          </p:cNvSpPr>
          <p:nvPr>
            <p:ph type="body" idx="4294967295"/>
          </p:nvPr>
        </p:nvSpPr>
        <p:spPr bwMode="auto">
          <a:noFill/>
          <a:ln/>
        </p:spPr>
        <p:txBody>
          <a:bodyPr/>
          <a:lstStyle/>
          <a:p>
            <a:endParaRPr lang="zh-CN" altLang="en-US" smtClean="0"/>
          </a:p>
        </p:txBody>
      </p:sp>
      <p:sp>
        <p:nvSpPr>
          <p:cNvPr id="35843" name="灯片编号占位符 3"/>
          <p:cNvSpPr>
            <a:spLocks noGrp="1" noChangeArrowheads="1"/>
          </p:cNvSpPr>
          <p:nvPr>
            <p:ph type="sldNum" sz="quarter" idx="5"/>
          </p:nvPr>
        </p:nvSpPr>
        <p:spPr bwMode="auto">
          <a:noFill/>
          <a:ln>
            <a:miter lim="800000"/>
            <a:headEnd/>
            <a:tailEnd/>
          </a:ln>
        </p:spPr>
        <p:txBody>
          <a:bodyPr/>
          <a:lstStyle/>
          <a:p>
            <a:fld id="{0D73538D-817B-4BA1-BFF9-36333DA05AD8}" type="slidenum">
              <a:rPr lang="zh-CN" altLang="en-US" sz="1800"/>
              <a:pPr/>
              <a:t>19</a:t>
            </a:fld>
            <a:endParaRPr lang="en-US" altLang="zh-CN" sz="18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37890" name="备注占位符 2"/>
          <p:cNvSpPr>
            <a:spLocks noGrp="1" noChangeArrowheads="1"/>
          </p:cNvSpPr>
          <p:nvPr>
            <p:ph type="body" idx="4294967295"/>
          </p:nvPr>
        </p:nvSpPr>
        <p:spPr bwMode="auto">
          <a:noFill/>
          <a:ln/>
        </p:spPr>
        <p:txBody>
          <a:bodyPr/>
          <a:lstStyle/>
          <a:p>
            <a:endParaRPr lang="zh-CN" altLang="en-US" smtClean="0"/>
          </a:p>
        </p:txBody>
      </p:sp>
      <p:sp>
        <p:nvSpPr>
          <p:cNvPr id="37891" name="灯片编号占位符 3"/>
          <p:cNvSpPr>
            <a:spLocks noGrp="1" noChangeArrowheads="1"/>
          </p:cNvSpPr>
          <p:nvPr>
            <p:ph type="sldNum" sz="quarter" idx="5"/>
          </p:nvPr>
        </p:nvSpPr>
        <p:spPr bwMode="auto">
          <a:noFill/>
          <a:ln>
            <a:miter lim="800000"/>
            <a:headEnd/>
            <a:tailEnd/>
          </a:ln>
        </p:spPr>
        <p:txBody>
          <a:bodyPr/>
          <a:lstStyle/>
          <a:p>
            <a:fld id="{E51897C4-82D9-41F3-AD58-B9DCD7134F3B}" type="slidenum">
              <a:rPr lang="zh-CN" altLang="en-US" sz="1800"/>
              <a:pPr/>
              <a:t>20</a:t>
            </a:fld>
            <a:endParaRPr lang="en-US" altLang="zh-CN" sz="1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39938" name="备注占位符 2"/>
          <p:cNvSpPr>
            <a:spLocks noGrp="1" noChangeArrowheads="1"/>
          </p:cNvSpPr>
          <p:nvPr>
            <p:ph type="body" idx="4294967295"/>
          </p:nvPr>
        </p:nvSpPr>
        <p:spPr bwMode="auto">
          <a:noFill/>
          <a:ln/>
        </p:spPr>
        <p:txBody>
          <a:bodyPr/>
          <a:lstStyle/>
          <a:p>
            <a:endParaRPr lang="zh-CN" altLang="en-US" smtClean="0"/>
          </a:p>
        </p:txBody>
      </p:sp>
      <p:sp>
        <p:nvSpPr>
          <p:cNvPr id="39939" name="灯片编号占位符 3"/>
          <p:cNvSpPr>
            <a:spLocks noGrp="1" noChangeArrowheads="1"/>
          </p:cNvSpPr>
          <p:nvPr>
            <p:ph type="sldNum" sz="quarter" idx="5"/>
          </p:nvPr>
        </p:nvSpPr>
        <p:spPr bwMode="auto">
          <a:noFill/>
          <a:ln>
            <a:miter lim="800000"/>
            <a:headEnd/>
            <a:tailEnd/>
          </a:ln>
        </p:spPr>
        <p:txBody>
          <a:bodyPr/>
          <a:lstStyle/>
          <a:p>
            <a:fld id="{9D45939D-0542-491D-887E-633C293402C1}" type="slidenum">
              <a:rPr lang="zh-CN" altLang="en-US" sz="1800"/>
              <a:pPr/>
              <a:t>21</a:t>
            </a:fld>
            <a:endParaRPr lang="en-US" altLang="zh-CN" sz="1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41986" name="备注占位符 2"/>
          <p:cNvSpPr>
            <a:spLocks noGrp="1" noChangeArrowheads="1"/>
          </p:cNvSpPr>
          <p:nvPr>
            <p:ph type="body" idx="4294967295"/>
          </p:nvPr>
        </p:nvSpPr>
        <p:spPr bwMode="auto">
          <a:noFill/>
          <a:ln/>
        </p:spPr>
        <p:txBody>
          <a:bodyPr/>
          <a:lstStyle/>
          <a:p>
            <a:endParaRPr lang="zh-CN" altLang="en-US" smtClean="0"/>
          </a:p>
        </p:txBody>
      </p:sp>
      <p:sp>
        <p:nvSpPr>
          <p:cNvPr id="41987" name="灯片编号占位符 3"/>
          <p:cNvSpPr>
            <a:spLocks noGrp="1" noChangeArrowheads="1"/>
          </p:cNvSpPr>
          <p:nvPr>
            <p:ph type="sldNum" sz="quarter" idx="5"/>
          </p:nvPr>
        </p:nvSpPr>
        <p:spPr bwMode="auto">
          <a:noFill/>
          <a:ln>
            <a:miter lim="800000"/>
            <a:headEnd/>
            <a:tailEnd/>
          </a:ln>
        </p:spPr>
        <p:txBody>
          <a:bodyPr/>
          <a:lstStyle/>
          <a:p>
            <a:fld id="{32E807AB-7BE5-48E1-8ED0-636BF00A471E}" type="slidenum">
              <a:rPr lang="zh-CN" altLang="en-US" sz="1800"/>
              <a:pPr/>
              <a:t>22</a:t>
            </a:fld>
            <a:endParaRPr lang="en-US" altLang="zh-CN" sz="1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9"/>
          <p:cNvGrpSpPr>
            <a:grpSpLocks/>
          </p:cNvGrpSpPr>
          <p:nvPr/>
        </p:nvGrpSpPr>
        <p:grpSpPr bwMode="auto">
          <a:xfrm>
            <a:off x="1143000" y="628650"/>
            <a:ext cx="8012113" cy="2571750"/>
            <a:chOff x="720" y="396"/>
            <a:chExt cx="5047" cy="1620"/>
          </a:xfrm>
        </p:grpSpPr>
        <p:sp>
          <p:nvSpPr>
            <p:cNvPr id="5" name="Rectangle 18"/>
            <p:cNvSpPr>
              <a:spLocks noChangeArrowheads="1"/>
            </p:cNvSpPr>
            <p:nvPr userDrawn="1"/>
          </p:nvSpPr>
          <p:spPr bwMode="gray">
            <a:xfrm>
              <a:off x="1081" y="396"/>
              <a:ext cx="4686" cy="159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6" name="Rectangle 28"/>
            <p:cNvSpPr>
              <a:spLocks noChangeArrowheads="1"/>
            </p:cNvSpPr>
            <p:nvPr userDrawn="1"/>
          </p:nvSpPr>
          <p:spPr bwMode="gray">
            <a:xfrm>
              <a:off x="720" y="1440"/>
              <a:ext cx="576" cy="57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grpSp>
      <p:sp>
        <p:nvSpPr>
          <p:cNvPr id="7" name="Rectangle 17"/>
          <p:cNvSpPr>
            <a:spLocks noChangeArrowheads="1"/>
          </p:cNvSpPr>
          <p:nvPr/>
        </p:nvSpPr>
        <p:spPr bwMode="gray">
          <a:xfrm>
            <a:off x="1130300" y="3141663"/>
            <a:ext cx="8013700" cy="574675"/>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8" name="Rectangle 19"/>
          <p:cNvSpPr>
            <a:spLocks noChangeArrowheads="1"/>
          </p:cNvSpPr>
          <p:nvPr/>
        </p:nvSpPr>
        <p:spPr bwMode="gray">
          <a:xfrm>
            <a:off x="573088" y="2520950"/>
            <a:ext cx="576262" cy="64135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9" name="Rectangle 20"/>
          <p:cNvSpPr>
            <a:spLocks noChangeArrowheads="1"/>
          </p:cNvSpPr>
          <p:nvPr/>
        </p:nvSpPr>
        <p:spPr bwMode="gray">
          <a:xfrm>
            <a:off x="1716088" y="628650"/>
            <a:ext cx="566737" cy="636588"/>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0" name="Rectangle 21"/>
          <p:cNvSpPr>
            <a:spLocks noChangeArrowheads="1"/>
          </p:cNvSpPr>
          <p:nvPr/>
        </p:nvSpPr>
        <p:spPr bwMode="gray">
          <a:xfrm>
            <a:off x="2278063" y="0"/>
            <a:ext cx="585787" cy="635000"/>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1" name="Rectangle 22"/>
          <p:cNvSpPr>
            <a:spLocks noChangeArrowheads="1"/>
          </p:cNvSpPr>
          <p:nvPr/>
        </p:nvSpPr>
        <p:spPr bwMode="gray">
          <a:xfrm>
            <a:off x="2281238" y="628650"/>
            <a:ext cx="585787" cy="63182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2" name="Rectangle 23"/>
          <p:cNvSpPr>
            <a:spLocks noChangeArrowheads="1"/>
          </p:cNvSpPr>
          <p:nvPr/>
        </p:nvSpPr>
        <p:spPr bwMode="gray">
          <a:xfrm>
            <a:off x="1141413" y="1262063"/>
            <a:ext cx="574675" cy="625475"/>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3" name="Rectangle 24"/>
          <p:cNvSpPr>
            <a:spLocks noChangeArrowheads="1"/>
          </p:cNvSpPr>
          <p:nvPr/>
        </p:nvSpPr>
        <p:spPr bwMode="gray">
          <a:xfrm>
            <a:off x="1716088" y="1263650"/>
            <a:ext cx="566737" cy="62230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4" name="Rectangle 25"/>
          <p:cNvSpPr>
            <a:spLocks noChangeArrowheads="1"/>
          </p:cNvSpPr>
          <p:nvPr/>
        </p:nvSpPr>
        <p:spPr bwMode="gray">
          <a:xfrm>
            <a:off x="573088" y="1885950"/>
            <a:ext cx="576262" cy="644525"/>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5" name="Rectangle 26"/>
          <p:cNvSpPr>
            <a:spLocks noChangeArrowheads="1"/>
          </p:cNvSpPr>
          <p:nvPr/>
        </p:nvSpPr>
        <p:spPr bwMode="gray">
          <a:xfrm>
            <a:off x="1141413" y="1885950"/>
            <a:ext cx="576262" cy="64452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6" name="Rectangle 27"/>
          <p:cNvSpPr>
            <a:spLocks noChangeArrowheads="1"/>
          </p:cNvSpPr>
          <p:nvPr/>
        </p:nvSpPr>
        <p:spPr bwMode="gray">
          <a:xfrm>
            <a:off x="0" y="2528888"/>
            <a:ext cx="574675" cy="633412"/>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3074" name="Rectangle 2"/>
          <p:cNvSpPr>
            <a:spLocks noGrp="1" noChangeArrowheads="1"/>
          </p:cNvSpPr>
          <p:nvPr>
            <p:ph type="ctrTitle"/>
          </p:nvPr>
        </p:nvSpPr>
        <p:spPr bwMode="gray">
          <a:xfrm>
            <a:off x="1752600" y="1800225"/>
            <a:ext cx="6629400" cy="1012825"/>
          </a:xfrm>
        </p:spPr>
        <p:txBody>
          <a:bodyPr/>
          <a:lstStyle>
            <a:lvl1pPr algn="ctr">
              <a:defRPr sz="3600" i="1">
                <a:latin typeface="Verdana" pitchFamily="34" charset="0"/>
              </a:defRPr>
            </a:lvl1pPr>
          </a:lstStyle>
          <a:p>
            <a:pPr lvl="0"/>
            <a:r>
              <a:rPr lang="en-US" altLang="zh-CN" noProof="0"/>
              <a:t>Click to edit Master </a:t>
            </a:r>
            <a:br>
              <a:rPr lang="en-US" altLang="zh-CN" noProof="0"/>
            </a:br>
            <a:r>
              <a:rPr lang="en-US" altLang="zh-CN" noProof="0"/>
              <a:t>title style</a:t>
            </a:r>
          </a:p>
        </p:txBody>
      </p:sp>
      <p:sp>
        <p:nvSpPr>
          <p:cNvPr id="3075" name="Rectangle 3"/>
          <p:cNvSpPr>
            <a:spLocks noGrp="1" noChangeArrowheads="1"/>
          </p:cNvSpPr>
          <p:nvPr>
            <p:ph type="subTitle" idx="1"/>
          </p:nvPr>
        </p:nvSpPr>
        <p:spPr bwMode="gray">
          <a:xfrm>
            <a:off x="1600200" y="3276600"/>
            <a:ext cx="6324600" cy="381000"/>
          </a:xfrm>
        </p:spPr>
        <p:txBody>
          <a:bodyPr/>
          <a:lstStyle>
            <a:lvl1pPr marL="0" indent="0" algn="ctr">
              <a:buFont typeface="Wingdings" pitchFamily="2" charset="2"/>
              <a:buNone/>
              <a:defRPr sz="1800" b="1">
                <a:solidFill>
                  <a:schemeClr val="bg1"/>
                </a:solidFill>
              </a:defRPr>
            </a:lvl1pPr>
          </a:lstStyle>
          <a:p>
            <a:pPr lvl="0"/>
            <a:r>
              <a:rPr lang="en-US" altLang="zh-CN"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57200"/>
            <a:ext cx="2057400" cy="60960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457200"/>
            <a:ext cx="6019800" cy="60960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43000" y="457200"/>
            <a:ext cx="7391400" cy="487363"/>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066800"/>
            <a:ext cx="40386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066800"/>
            <a:ext cx="40386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6356351"/>
            <a:ext cx="2057400" cy="365125"/>
          </a:xfrm>
          <a:prstGeom prst="rect">
            <a:avLst/>
          </a:prstGeom>
        </p:spPr>
        <p:txBody>
          <a:bodyPr/>
          <a:lstStyle/>
          <a:p>
            <a:fld id="{32BF82D2-7A68-459D-A996-9BDDA2518FA4}" type="datetimeFigureOut">
              <a:rPr lang="zh-CN" altLang="en-US" smtClean="0"/>
              <a:pPr/>
              <a:t>2020/7/1</a:t>
            </a:fld>
            <a:endParaRPr lang="zh-CN" altLang="en-US"/>
          </a:p>
        </p:txBody>
      </p:sp>
      <p:sp>
        <p:nvSpPr>
          <p:cNvPr id="4" name="页脚占位符 3"/>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6356351"/>
            <a:ext cx="2057400" cy="365125"/>
          </a:xfrm>
          <a:prstGeom prst="rect">
            <a:avLst/>
          </a:prstGeom>
        </p:spPr>
        <p:txBody>
          <a:bodyPr/>
          <a:lstStyle/>
          <a:p>
            <a:fld id="{3E01EE5D-26FB-46D5-A381-ECFB35BF1D34}"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9"/>
          <p:cNvGrpSpPr>
            <a:grpSpLocks/>
          </p:cNvGrpSpPr>
          <p:nvPr/>
        </p:nvGrpSpPr>
        <p:grpSpPr bwMode="auto">
          <a:xfrm>
            <a:off x="1143000" y="628650"/>
            <a:ext cx="8012113" cy="2571750"/>
            <a:chOff x="720" y="396"/>
            <a:chExt cx="5047" cy="1620"/>
          </a:xfrm>
        </p:grpSpPr>
        <p:sp>
          <p:nvSpPr>
            <p:cNvPr id="5" name="Rectangle 18"/>
            <p:cNvSpPr>
              <a:spLocks noChangeArrowheads="1"/>
            </p:cNvSpPr>
            <p:nvPr userDrawn="1"/>
          </p:nvSpPr>
          <p:spPr bwMode="gray">
            <a:xfrm>
              <a:off x="1081" y="396"/>
              <a:ext cx="4686" cy="159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solidFill>
                  <a:srgbClr val="000000"/>
                </a:solidFill>
                <a:ea typeface="宋体" panose="02010600030101010101" pitchFamily="2" charset="-122"/>
              </a:endParaRPr>
            </a:p>
          </p:txBody>
        </p:sp>
        <p:sp>
          <p:nvSpPr>
            <p:cNvPr id="6" name="Rectangle 28"/>
            <p:cNvSpPr>
              <a:spLocks noChangeArrowheads="1"/>
            </p:cNvSpPr>
            <p:nvPr userDrawn="1"/>
          </p:nvSpPr>
          <p:spPr bwMode="gray">
            <a:xfrm>
              <a:off x="720" y="1440"/>
              <a:ext cx="576" cy="57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solidFill>
                  <a:srgbClr val="000000"/>
                </a:solidFill>
                <a:ea typeface="宋体" panose="02010600030101010101" pitchFamily="2" charset="-122"/>
              </a:endParaRPr>
            </a:p>
          </p:txBody>
        </p:sp>
      </p:grpSp>
      <p:sp>
        <p:nvSpPr>
          <p:cNvPr id="7" name="Rectangle 17"/>
          <p:cNvSpPr>
            <a:spLocks noChangeArrowheads="1"/>
          </p:cNvSpPr>
          <p:nvPr/>
        </p:nvSpPr>
        <p:spPr bwMode="gray">
          <a:xfrm>
            <a:off x="1130300" y="3141663"/>
            <a:ext cx="8013700" cy="574675"/>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solidFill>
                <a:srgbClr val="000000"/>
              </a:solidFill>
              <a:ea typeface="宋体" panose="02010600030101010101" pitchFamily="2" charset="-122"/>
            </a:endParaRPr>
          </a:p>
        </p:txBody>
      </p:sp>
      <p:sp>
        <p:nvSpPr>
          <p:cNvPr id="8" name="Rectangle 19"/>
          <p:cNvSpPr>
            <a:spLocks noChangeArrowheads="1"/>
          </p:cNvSpPr>
          <p:nvPr/>
        </p:nvSpPr>
        <p:spPr bwMode="gray">
          <a:xfrm>
            <a:off x="573088" y="2520950"/>
            <a:ext cx="576262" cy="64135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solidFill>
                <a:srgbClr val="000000"/>
              </a:solidFill>
              <a:ea typeface="宋体" panose="02010600030101010101" pitchFamily="2" charset="-122"/>
            </a:endParaRPr>
          </a:p>
        </p:txBody>
      </p:sp>
      <p:sp>
        <p:nvSpPr>
          <p:cNvPr id="9" name="Rectangle 20"/>
          <p:cNvSpPr>
            <a:spLocks noChangeArrowheads="1"/>
          </p:cNvSpPr>
          <p:nvPr/>
        </p:nvSpPr>
        <p:spPr bwMode="gray">
          <a:xfrm>
            <a:off x="1716088" y="628650"/>
            <a:ext cx="566737" cy="636588"/>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solidFill>
                <a:srgbClr val="000000"/>
              </a:solidFill>
              <a:ea typeface="宋体" panose="02010600030101010101" pitchFamily="2" charset="-122"/>
            </a:endParaRPr>
          </a:p>
        </p:txBody>
      </p:sp>
      <p:sp>
        <p:nvSpPr>
          <p:cNvPr id="10" name="Rectangle 21"/>
          <p:cNvSpPr>
            <a:spLocks noChangeArrowheads="1"/>
          </p:cNvSpPr>
          <p:nvPr/>
        </p:nvSpPr>
        <p:spPr bwMode="gray">
          <a:xfrm>
            <a:off x="2278063" y="0"/>
            <a:ext cx="585787" cy="635000"/>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solidFill>
                <a:srgbClr val="000000"/>
              </a:solidFill>
              <a:ea typeface="宋体" panose="02010600030101010101" pitchFamily="2" charset="-122"/>
            </a:endParaRPr>
          </a:p>
        </p:txBody>
      </p:sp>
      <p:sp>
        <p:nvSpPr>
          <p:cNvPr id="11" name="Rectangle 22"/>
          <p:cNvSpPr>
            <a:spLocks noChangeArrowheads="1"/>
          </p:cNvSpPr>
          <p:nvPr/>
        </p:nvSpPr>
        <p:spPr bwMode="gray">
          <a:xfrm>
            <a:off x="2281238" y="628650"/>
            <a:ext cx="585787" cy="63182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solidFill>
                <a:srgbClr val="000000"/>
              </a:solidFill>
              <a:ea typeface="宋体" panose="02010600030101010101" pitchFamily="2" charset="-122"/>
            </a:endParaRPr>
          </a:p>
        </p:txBody>
      </p:sp>
      <p:sp>
        <p:nvSpPr>
          <p:cNvPr id="12" name="Rectangle 23"/>
          <p:cNvSpPr>
            <a:spLocks noChangeArrowheads="1"/>
          </p:cNvSpPr>
          <p:nvPr/>
        </p:nvSpPr>
        <p:spPr bwMode="gray">
          <a:xfrm>
            <a:off x="1141413" y="1262063"/>
            <a:ext cx="574675" cy="625475"/>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solidFill>
                <a:srgbClr val="000000"/>
              </a:solidFill>
              <a:ea typeface="宋体" panose="02010600030101010101" pitchFamily="2" charset="-122"/>
            </a:endParaRPr>
          </a:p>
        </p:txBody>
      </p:sp>
      <p:sp>
        <p:nvSpPr>
          <p:cNvPr id="13" name="Rectangle 24"/>
          <p:cNvSpPr>
            <a:spLocks noChangeArrowheads="1"/>
          </p:cNvSpPr>
          <p:nvPr/>
        </p:nvSpPr>
        <p:spPr bwMode="gray">
          <a:xfrm>
            <a:off x="1716088" y="1263650"/>
            <a:ext cx="566737" cy="62230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solidFill>
                <a:srgbClr val="000000"/>
              </a:solidFill>
              <a:ea typeface="宋体" panose="02010600030101010101" pitchFamily="2" charset="-122"/>
            </a:endParaRPr>
          </a:p>
        </p:txBody>
      </p:sp>
      <p:sp>
        <p:nvSpPr>
          <p:cNvPr id="14" name="Rectangle 25"/>
          <p:cNvSpPr>
            <a:spLocks noChangeArrowheads="1"/>
          </p:cNvSpPr>
          <p:nvPr/>
        </p:nvSpPr>
        <p:spPr bwMode="gray">
          <a:xfrm>
            <a:off x="573088" y="1885950"/>
            <a:ext cx="576262" cy="644525"/>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solidFill>
                <a:srgbClr val="000000"/>
              </a:solidFill>
              <a:ea typeface="宋体" panose="02010600030101010101" pitchFamily="2" charset="-122"/>
            </a:endParaRPr>
          </a:p>
        </p:txBody>
      </p:sp>
      <p:sp>
        <p:nvSpPr>
          <p:cNvPr id="15" name="Rectangle 26"/>
          <p:cNvSpPr>
            <a:spLocks noChangeArrowheads="1"/>
          </p:cNvSpPr>
          <p:nvPr/>
        </p:nvSpPr>
        <p:spPr bwMode="gray">
          <a:xfrm>
            <a:off x="1141413" y="1885950"/>
            <a:ext cx="576262" cy="64452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solidFill>
                <a:srgbClr val="000000"/>
              </a:solidFill>
              <a:ea typeface="宋体" panose="02010600030101010101" pitchFamily="2" charset="-122"/>
            </a:endParaRPr>
          </a:p>
        </p:txBody>
      </p:sp>
      <p:sp>
        <p:nvSpPr>
          <p:cNvPr id="16" name="Rectangle 27"/>
          <p:cNvSpPr>
            <a:spLocks noChangeArrowheads="1"/>
          </p:cNvSpPr>
          <p:nvPr/>
        </p:nvSpPr>
        <p:spPr bwMode="gray">
          <a:xfrm>
            <a:off x="0" y="2528888"/>
            <a:ext cx="574675" cy="633412"/>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solidFill>
                <a:srgbClr val="000000"/>
              </a:solidFill>
              <a:ea typeface="宋体" panose="02010600030101010101" pitchFamily="2" charset="-122"/>
            </a:endParaRPr>
          </a:p>
        </p:txBody>
      </p:sp>
      <p:sp>
        <p:nvSpPr>
          <p:cNvPr id="3074" name="Rectangle 2"/>
          <p:cNvSpPr>
            <a:spLocks noGrp="1" noChangeArrowheads="1"/>
          </p:cNvSpPr>
          <p:nvPr>
            <p:ph type="ctrTitle"/>
          </p:nvPr>
        </p:nvSpPr>
        <p:spPr bwMode="gray">
          <a:xfrm>
            <a:off x="1752600" y="1800225"/>
            <a:ext cx="6629400" cy="1012825"/>
          </a:xfrm>
        </p:spPr>
        <p:txBody>
          <a:bodyPr/>
          <a:lstStyle>
            <a:lvl1pPr algn="ctr">
              <a:defRPr sz="3600" i="1">
                <a:latin typeface="Verdana" pitchFamily="34" charset="0"/>
              </a:defRPr>
            </a:lvl1pPr>
          </a:lstStyle>
          <a:p>
            <a:pPr lvl="0"/>
            <a:r>
              <a:rPr lang="en-US" altLang="zh-CN" noProof="0"/>
              <a:t>Click to edit Master </a:t>
            </a:r>
            <a:br>
              <a:rPr lang="en-US" altLang="zh-CN" noProof="0"/>
            </a:br>
            <a:r>
              <a:rPr lang="en-US" altLang="zh-CN" noProof="0"/>
              <a:t>title style</a:t>
            </a:r>
          </a:p>
        </p:txBody>
      </p:sp>
      <p:sp>
        <p:nvSpPr>
          <p:cNvPr id="3075" name="Rectangle 3"/>
          <p:cNvSpPr>
            <a:spLocks noGrp="1" noChangeArrowheads="1"/>
          </p:cNvSpPr>
          <p:nvPr>
            <p:ph type="subTitle" idx="1"/>
          </p:nvPr>
        </p:nvSpPr>
        <p:spPr bwMode="gray">
          <a:xfrm>
            <a:off x="1600200" y="3276600"/>
            <a:ext cx="6324600" cy="381000"/>
          </a:xfrm>
        </p:spPr>
        <p:txBody>
          <a:bodyPr/>
          <a:lstStyle>
            <a:lvl1pPr marL="0" indent="0" algn="ctr">
              <a:buFont typeface="Wingdings" pitchFamily="2" charset="2"/>
              <a:buNone/>
              <a:defRPr sz="1800" b="1">
                <a:solidFill>
                  <a:schemeClr val="bg1"/>
                </a:solidFill>
              </a:defRPr>
            </a:lvl1pPr>
          </a:lstStyle>
          <a:p>
            <a:pPr lvl="0"/>
            <a:r>
              <a:rPr lang="en-US" altLang="zh-CN" noProof="0"/>
              <a:t>Click to edit Master subtitle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066800"/>
            <a:ext cx="40386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066800"/>
            <a:ext cx="40386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ftr" sz="quarter" idx="10"/>
          </p:nvPr>
        </p:nvSpPr>
        <p:spPr>
          <a:xfrm>
            <a:off x="5943600" y="6400800"/>
            <a:ext cx="2895600" cy="320675"/>
          </a:xfrm>
          <a:prstGeom prst="rect">
            <a:avLst/>
          </a:prstGeom>
        </p:spPr>
        <p:txBody>
          <a:bodyPr vert="horz" wrap="square" lIns="91440" tIns="45720" rIns="91440" bIns="45720" numCol="1" anchor="t" anchorCtr="0" compatLnSpc="1">
            <a:prstTxWarp prst="textNoShape">
              <a:avLst/>
            </a:prstTxWarp>
          </a:bodyPr>
          <a:lstStyle>
            <a:lvl1pPr algn="ctr" eaLnBrk="1" hangingPunct="1">
              <a:defRPr>
                <a:ea typeface="宋体" panose="02010600030101010101" pitchFamily="2" charset="-122"/>
              </a:defRPr>
            </a:lvl1pPr>
          </a:lstStyle>
          <a:p>
            <a:pPr>
              <a:defRPr/>
            </a:pPr>
            <a:r>
              <a:rPr lang="zh-CN" altLang="en-US"/>
              <a:t>郑州高新科创知识产权服务有限公司长江咨询评估中心</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ftr" sz="quarter" idx="10"/>
          </p:nvPr>
        </p:nvSpPr>
        <p:spPr>
          <a:xfrm>
            <a:off x="5943600" y="6400800"/>
            <a:ext cx="2895600" cy="320675"/>
          </a:xfrm>
          <a:prstGeom prst="rect">
            <a:avLst/>
          </a:prstGeom>
        </p:spPr>
        <p:txBody>
          <a:bodyPr vert="horz" wrap="square" lIns="91440" tIns="45720" rIns="91440" bIns="45720" numCol="1" anchor="t" anchorCtr="0" compatLnSpc="1">
            <a:prstTxWarp prst="textNoShape">
              <a:avLst/>
            </a:prstTxWarp>
          </a:bodyPr>
          <a:lstStyle>
            <a:lvl1pPr algn="ctr" eaLnBrk="1" hangingPunct="1">
              <a:defRPr>
                <a:ea typeface="宋体" panose="02010600030101010101" pitchFamily="2" charset="-122"/>
              </a:defRPr>
            </a:lvl1pPr>
          </a:lstStyle>
          <a:p>
            <a:pPr>
              <a:defRPr/>
            </a:pPr>
            <a:r>
              <a:rPr lang="zh-CN" altLang="en-US"/>
              <a:t>郑州高新科创知识产权服务有限公司长江咨询评估中心</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5943600" y="6400800"/>
            <a:ext cx="2895600" cy="320675"/>
          </a:xfrm>
          <a:prstGeom prst="rect">
            <a:avLst/>
          </a:prstGeom>
        </p:spPr>
        <p:txBody>
          <a:bodyPr vert="horz" wrap="square" lIns="91440" tIns="45720" rIns="91440" bIns="45720" numCol="1" anchor="t" anchorCtr="0" compatLnSpc="1">
            <a:prstTxWarp prst="textNoShape">
              <a:avLst/>
            </a:prstTxWarp>
          </a:bodyPr>
          <a:lstStyle>
            <a:lvl1pPr algn="ctr" eaLnBrk="1" hangingPunct="1">
              <a:defRPr>
                <a:ea typeface="宋体" panose="02010600030101010101" pitchFamily="2" charset="-122"/>
              </a:defRPr>
            </a:lvl1pPr>
          </a:lstStyle>
          <a:p>
            <a:pPr>
              <a:defRPr/>
            </a:pPr>
            <a:r>
              <a:rPr lang="zh-CN" altLang="en-US"/>
              <a:t>郑州高新科创知识产权服务有限公司长江咨询评估中心</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ftr" sz="quarter" idx="10"/>
          </p:nvPr>
        </p:nvSpPr>
        <p:spPr>
          <a:xfrm>
            <a:off x="5943600" y="6400800"/>
            <a:ext cx="2895600" cy="320675"/>
          </a:xfrm>
          <a:prstGeom prst="rect">
            <a:avLst/>
          </a:prstGeom>
        </p:spPr>
        <p:txBody>
          <a:bodyPr vert="horz" wrap="square" lIns="91440" tIns="45720" rIns="91440" bIns="45720" numCol="1" anchor="t" anchorCtr="0" compatLnSpc="1">
            <a:prstTxWarp prst="textNoShape">
              <a:avLst/>
            </a:prstTxWarp>
          </a:bodyPr>
          <a:lstStyle>
            <a:lvl1pPr algn="ctr" eaLnBrk="1" hangingPunct="1">
              <a:defRPr>
                <a:ea typeface="宋体" panose="02010600030101010101" pitchFamily="2" charset="-122"/>
              </a:defRPr>
            </a:lvl1pPr>
          </a:lstStyle>
          <a:p>
            <a:pPr>
              <a:defRPr/>
            </a:pPr>
            <a:r>
              <a:rPr lang="zh-CN" altLang="en-US"/>
              <a:t>郑州高新科创知识产权服务有限公司长江咨询评估中心</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ftr" sz="quarter" idx="10"/>
          </p:nvPr>
        </p:nvSpPr>
        <p:spPr>
          <a:xfrm>
            <a:off x="5943600" y="6400800"/>
            <a:ext cx="2895600" cy="320675"/>
          </a:xfrm>
          <a:prstGeom prst="rect">
            <a:avLst/>
          </a:prstGeom>
        </p:spPr>
        <p:txBody>
          <a:bodyPr vert="horz" wrap="square" lIns="91440" tIns="45720" rIns="91440" bIns="45720" numCol="1" anchor="t" anchorCtr="0" compatLnSpc="1">
            <a:prstTxWarp prst="textNoShape">
              <a:avLst/>
            </a:prstTxWarp>
          </a:bodyPr>
          <a:lstStyle>
            <a:lvl1pPr algn="ctr" eaLnBrk="1" hangingPunct="1">
              <a:defRPr>
                <a:ea typeface="宋体" panose="02010600030101010101" pitchFamily="2" charset="-122"/>
              </a:defRPr>
            </a:lvl1pPr>
          </a:lstStyle>
          <a:p>
            <a:pPr>
              <a:defRPr/>
            </a:pPr>
            <a:r>
              <a:rPr lang="zh-CN" altLang="en-US"/>
              <a:t>郑州高新科创知识产权服务有限公司长江咨询评估中心</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xfrm>
            <a:off x="5943600" y="6400800"/>
            <a:ext cx="2895600" cy="320675"/>
          </a:xfrm>
          <a:prstGeom prst="rect">
            <a:avLst/>
          </a:prstGeom>
        </p:spPr>
        <p:txBody>
          <a:bodyPr vert="horz" wrap="square" lIns="91440" tIns="45720" rIns="91440" bIns="45720" numCol="1" anchor="t" anchorCtr="0" compatLnSpc="1">
            <a:prstTxWarp prst="textNoShape">
              <a:avLst/>
            </a:prstTxWarp>
          </a:bodyPr>
          <a:lstStyle>
            <a:lvl1pPr algn="ctr" eaLnBrk="1" hangingPunct="1">
              <a:defRPr>
                <a:ea typeface="宋体" panose="02010600030101010101" pitchFamily="2" charset="-122"/>
              </a:defRPr>
            </a:lvl1pPr>
          </a:lstStyle>
          <a:p>
            <a:pPr>
              <a:defRPr/>
            </a:pPr>
            <a:r>
              <a:rPr lang="zh-CN" altLang="en-US"/>
              <a:t>郑州高新科创知识产权服务有限公司长江咨询评估中心</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57200"/>
            <a:ext cx="2057400" cy="60960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457200"/>
            <a:ext cx="6019800" cy="60960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xfrm>
            <a:off x="5943600" y="6400800"/>
            <a:ext cx="2895600" cy="320675"/>
          </a:xfrm>
          <a:prstGeom prst="rect">
            <a:avLst/>
          </a:prstGeom>
        </p:spPr>
        <p:txBody>
          <a:bodyPr vert="horz" wrap="square" lIns="91440" tIns="45720" rIns="91440" bIns="45720" numCol="1" anchor="t" anchorCtr="0" compatLnSpc="1">
            <a:prstTxWarp prst="textNoShape">
              <a:avLst/>
            </a:prstTxWarp>
          </a:bodyPr>
          <a:lstStyle>
            <a:lvl1pPr algn="ctr" eaLnBrk="1" hangingPunct="1">
              <a:defRPr>
                <a:ea typeface="宋体" panose="02010600030101010101" pitchFamily="2" charset="-122"/>
              </a:defRPr>
            </a:lvl1pPr>
          </a:lstStyle>
          <a:p>
            <a:pPr>
              <a:defRPr/>
            </a:pPr>
            <a:r>
              <a:rPr lang="zh-CN" altLang="en-US"/>
              <a:t>郑州高新科创知识产权服务有限公司长江咨询评估中心</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066800"/>
            <a:ext cx="40386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066800"/>
            <a:ext cx="40386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p:nvSpPr>
        <p:spPr bwMode="gray">
          <a:xfrm>
            <a:off x="655638" y="360363"/>
            <a:ext cx="8497887" cy="719137"/>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027" name="Rectangle 3"/>
          <p:cNvSpPr>
            <a:spLocks noGrp="1" noChangeArrowheads="1"/>
          </p:cNvSpPr>
          <p:nvPr>
            <p:ph type="body" idx="1"/>
          </p:nvPr>
        </p:nvSpPr>
        <p:spPr bwMode="auto">
          <a:xfrm>
            <a:off x="457200" y="1066800"/>
            <a:ext cx="82296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2"/>
          <p:cNvSpPr>
            <a:spLocks noGrp="1" noChangeArrowheads="1"/>
          </p:cNvSpPr>
          <p:nvPr>
            <p:ph type="title"/>
          </p:nvPr>
        </p:nvSpPr>
        <p:spPr bwMode="white">
          <a:xfrm>
            <a:off x="1143000" y="457200"/>
            <a:ext cx="73914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9" name="Rectangle 24"/>
          <p:cNvSpPr>
            <a:spLocks noChangeArrowheads="1"/>
          </p:cNvSpPr>
          <p:nvPr/>
        </p:nvSpPr>
        <p:spPr bwMode="gray">
          <a:xfrm>
            <a:off x="0" y="719138"/>
            <a:ext cx="328613" cy="361950"/>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030" name="Rectangle 25"/>
          <p:cNvSpPr>
            <a:spLocks noChangeArrowheads="1"/>
          </p:cNvSpPr>
          <p:nvPr/>
        </p:nvSpPr>
        <p:spPr bwMode="gray">
          <a:xfrm>
            <a:off x="328613" y="357188"/>
            <a:ext cx="328612" cy="361950"/>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031" name="Rectangle 26"/>
          <p:cNvSpPr>
            <a:spLocks noChangeArrowheads="1"/>
          </p:cNvSpPr>
          <p:nvPr/>
        </p:nvSpPr>
        <p:spPr bwMode="gray">
          <a:xfrm>
            <a:off x="657225" y="0"/>
            <a:ext cx="328613" cy="361950"/>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032" name="Rectangle 28"/>
          <p:cNvSpPr>
            <a:spLocks noChangeArrowheads="1"/>
          </p:cNvSpPr>
          <p:nvPr/>
        </p:nvSpPr>
        <p:spPr bwMode="gray">
          <a:xfrm>
            <a:off x="657225" y="361950"/>
            <a:ext cx="328613" cy="36195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
        <p:nvSpPr>
          <p:cNvPr id="1033" name="Rectangle 29"/>
          <p:cNvSpPr>
            <a:spLocks noChangeArrowheads="1"/>
          </p:cNvSpPr>
          <p:nvPr/>
        </p:nvSpPr>
        <p:spPr bwMode="gray">
          <a:xfrm>
            <a:off x="328613" y="719138"/>
            <a:ext cx="328612" cy="36195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4329"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 id="2147484324" r:id="rId12"/>
    <p:sldLayoutId id="2147484338" r:id="rId13"/>
  </p:sldLayoutIdLst>
  <p:hf sldNum="0" hd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j-lt"/>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5"/>
          <p:cNvSpPr>
            <a:spLocks noChangeArrowheads="1"/>
          </p:cNvSpPr>
          <p:nvPr/>
        </p:nvSpPr>
        <p:spPr bwMode="gray">
          <a:xfrm>
            <a:off x="655638" y="360363"/>
            <a:ext cx="8497887" cy="719137"/>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solidFill>
                <a:srgbClr val="000000"/>
              </a:solidFill>
              <a:ea typeface="宋体" panose="02010600030101010101" pitchFamily="2" charset="-122"/>
            </a:endParaRPr>
          </a:p>
        </p:txBody>
      </p:sp>
      <p:sp>
        <p:nvSpPr>
          <p:cNvPr id="2051" name="Rectangle 3"/>
          <p:cNvSpPr>
            <a:spLocks noGrp="1" noChangeArrowheads="1"/>
          </p:cNvSpPr>
          <p:nvPr>
            <p:ph type="body" idx="1"/>
          </p:nvPr>
        </p:nvSpPr>
        <p:spPr bwMode="auto">
          <a:xfrm>
            <a:off x="457200" y="1066800"/>
            <a:ext cx="82296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052" name="Rectangle 2"/>
          <p:cNvSpPr>
            <a:spLocks noGrp="1" noChangeArrowheads="1"/>
          </p:cNvSpPr>
          <p:nvPr>
            <p:ph type="title"/>
          </p:nvPr>
        </p:nvSpPr>
        <p:spPr bwMode="white">
          <a:xfrm>
            <a:off x="1143000" y="457200"/>
            <a:ext cx="73914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053" name="Rectangle 24"/>
          <p:cNvSpPr>
            <a:spLocks noChangeArrowheads="1"/>
          </p:cNvSpPr>
          <p:nvPr/>
        </p:nvSpPr>
        <p:spPr bwMode="gray">
          <a:xfrm>
            <a:off x="0" y="719138"/>
            <a:ext cx="328613" cy="361950"/>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solidFill>
                <a:srgbClr val="000000"/>
              </a:solidFill>
              <a:ea typeface="宋体" panose="02010600030101010101" pitchFamily="2" charset="-122"/>
            </a:endParaRPr>
          </a:p>
        </p:txBody>
      </p:sp>
      <p:sp>
        <p:nvSpPr>
          <p:cNvPr id="2054" name="Rectangle 25"/>
          <p:cNvSpPr>
            <a:spLocks noChangeArrowheads="1"/>
          </p:cNvSpPr>
          <p:nvPr/>
        </p:nvSpPr>
        <p:spPr bwMode="gray">
          <a:xfrm>
            <a:off x="328613" y="357188"/>
            <a:ext cx="328612" cy="361950"/>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solidFill>
                <a:srgbClr val="000000"/>
              </a:solidFill>
              <a:ea typeface="宋体" panose="02010600030101010101" pitchFamily="2" charset="-122"/>
            </a:endParaRPr>
          </a:p>
        </p:txBody>
      </p:sp>
      <p:sp>
        <p:nvSpPr>
          <p:cNvPr id="2055" name="Rectangle 26"/>
          <p:cNvSpPr>
            <a:spLocks noChangeArrowheads="1"/>
          </p:cNvSpPr>
          <p:nvPr/>
        </p:nvSpPr>
        <p:spPr bwMode="gray">
          <a:xfrm>
            <a:off x="657225" y="0"/>
            <a:ext cx="328613" cy="361950"/>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solidFill>
                <a:srgbClr val="000000"/>
              </a:solidFill>
              <a:ea typeface="宋体" panose="02010600030101010101" pitchFamily="2" charset="-122"/>
            </a:endParaRPr>
          </a:p>
        </p:txBody>
      </p:sp>
      <p:sp>
        <p:nvSpPr>
          <p:cNvPr id="2056" name="Rectangle 28"/>
          <p:cNvSpPr>
            <a:spLocks noChangeArrowheads="1"/>
          </p:cNvSpPr>
          <p:nvPr/>
        </p:nvSpPr>
        <p:spPr bwMode="gray">
          <a:xfrm>
            <a:off x="657225" y="361950"/>
            <a:ext cx="328613" cy="36195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solidFill>
                <a:srgbClr val="000000"/>
              </a:solidFill>
              <a:ea typeface="宋体" panose="02010600030101010101" pitchFamily="2" charset="-122"/>
            </a:endParaRPr>
          </a:p>
        </p:txBody>
      </p:sp>
      <p:sp>
        <p:nvSpPr>
          <p:cNvPr id="2057" name="Rectangle 29"/>
          <p:cNvSpPr>
            <a:spLocks noChangeArrowheads="1"/>
          </p:cNvSpPr>
          <p:nvPr/>
        </p:nvSpPr>
        <p:spPr bwMode="gray">
          <a:xfrm>
            <a:off x="328613" y="719138"/>
            <a:ext cx="328612" cy="36195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a:solidFill>
                <a:srgbClr val="000000"/>
              </a:solidFill>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4330" r:id="rId1"/>
    <p:sldLayoutId id="2147484325" r:id="rId2"/>
    <p:sldLayoutId id="2147484326" r:id="rId3"/>
    <p:sldLayoutId id="2147484327" r:id="rId4"/>
    <p:sldLayoutId id="2147484331" r:id="rId5"/>
    <p:sldLayoutId id="2147484332" r:id="rId6"/>
    <p:sldLayoutId id="2147484333" r:id="rId7"/>
    <p:sldLayoutId id="2147484334" r:id="rId8"/>
    <p:sldLayoutId id="2147484335" r:id="rId9"/>
    <p:sldLayoutId id="2147484336" r:id="rId10"/>
    <p:sldLayoutId id="2147484337" r:id="rId11"/>
    <p:sldLayoutId id="2147484328" r:id="rId12"/>
  </p:sldLayoutIdLst>
  <p:hf sldNum="0" hd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j-lt"/>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762000" y="1752600"/>
            <a:ext cx="8305800" cy="2057400"/>
          </a:xfrm>
        </p:spPr>
        <p:txBody>
          <a:bodyPr/>
          <a:lstStyle/>
          <a:p>
            <a:pPr eaLnBrk="1" hangingPunct="1"/>
            <a:r>
              <a:rPr lang="zh-CN" altLang="en-US" sz="4000" i="0" dirty="0" smtClean="0">
                <a:ea typeface="宋体" pitchFamily="2" charset="-122"/>
              </a:rPr>
              <a:t>高新技术</a:t>
            </a:r>
            <a:r>
              <a:rPr lang="zh-CN" altLang="en-US" sz="4000" i="0" dirty="0" smtClean="0">
                <a:ea typeface="宋体" pitchFamily="2" charset="-122"/>
              </a:rPr>
              <a:t>企业</a:t>
            </a:r>
            <a:r>
              <a:rPr lang="zh-CN" altLang="en-US" sz="4000" i="0" dirty="0" smtClean="0">
                <a:ea typeface="宋体" pitchFamily="2" charset="-122"/>
              </a:rPr>
              <a:t>认定管理</a:t>
            </a:r>
            <a:r>
              <a:rPr lang="en-US" altLang="zh-CN" sz="4000" i="0" dirty="0" smtClean="0">
                <a:ea typeface="宋体" pitchFamily="2" charset="-122"/>
              </a:rPr>
              <a:t/>
            </a:r>
            <a:br>
              <a:rPr lang="en-US" altLang="zh-CN" sz="4000" i="0" dirty="0" smtClean="0">
                <a:ea typeface="宋体" pitchFamily="2" charset="-122"/>
              </a:rPr>
            </a:br>
            <a:r>
              <a:rPr lang="zh-CN" altLang="en-US" sz="4000" i="0" dirty="0" smtClean="0">
                <a:ea typeface="宋体" pitchFamily="2" charset="-122"/>
              </a:rPr>
              <a:t/>
            </a:r>
            <a:br>
              <a:rPr lang="zh-CN" altLang="en-US" sz="4000" i="0" dirty="0" smtClean="0">
                <a:ea typeface="宋体" pitchFamily="2" charset="-122"/>
              </a:rPr>
            </a:br>
            <a:r>
              <a:rPr lang="zh-CN" altLang="en-US" sz="4000" i="0" dirty="0" smtClean="0">
                <a:ea typeface="宋体" pitchFamily="2" charset="-122"/>
              </a:rPr>
              <a:t>政策解读与申报要点分析</a:t>
            </a:r>
            <a:endParaRPr lang="en-US" altLang="zh-CN" sz="4000" i="0" dirty="0" smtClean="0">
              <a:ea typeface="宋体" pitchFamily="2" charset="-122"/>
            </a:endParaRPr>
          </a:p>
        </p:txBody>
      </p:sp>
      <p:sp>
        <p:nvSpPr>
          <p:cNvPr id="14339" name="Rectangle 5"/>
          <p:cNvSpPr>
            <a:spLocks noChangeArrowheads="1"/>
          </p:cNvSpPr>
          <p:nvPr/>
        </p:nvSpPr>
        <p:spPr bwMode="gray">
          <a:xfrm>
            <a:off x="1600200" y="4572000"/>
            <a:ext cx="6400800" cy="914400"/>
          </a:xfrm>
          <a:prstGeom prst="rect">
            <a:avLst/>
          </a:prstGeom>
          <a:noFill/>
          <a:ln w="9525">
            <a:noFill/>
            <a:miter lim="800000"/>
            <a:headEnd/>
            <a:tailEnd/>
          </a:ln>
        </p:spPr>
        <p:txBody>
          <a:bodyPr anchor="ctr"/>
          <a:lstStyle/>
          <a:p>
            <a:pPr algn="ctr" eaLnBrk="1" hangingPunct="1"/>
            <a:endParaRPr lang="zh-CN" altLang="en-US" sz="2400" b="1" dirty="0">
              <a:solidFill>
                <a:schemeClr val="tx2"/>
              </a:solidFill>
              <a:latin typeface="Verdana" pitchFamily="34" charset="0"/>
              <a:ea typeface="楷体_GB2312" pitchFamily="49" charset="-122"/>
            </a:endParaRPr>
          </a:p>
          <a:p>
            <a:pPr algn="ctr" eaLnBrk="1" hangingPunct="1"/>
            <a:endParaRPr lang="zh-CN" altLang="en-US" sz="2400" b="1" dirty="0">
              <a:solidFill>
                <a:schemeClr val="tx2"/>
              </a:solidFill>
              <a:latin typeface="Verdana" pitchFamily="34" charset="0"/>
              <a:ea typeface="楷体_GB2312" pitchFamily="49" charset="-122"/>
            </a:endParaRPr>
          </a:p>
          <a:p>
            <a:pPr algn="ctr" eaLnBrk="1" hangingPunct="1"/>
            <a:r>
              <a:rPr lang="zh-CN" altLang="en-US" sz="3200" b="1" dirty="0" smtClean="0">
                <a:solidFill>
                  <a:schemeClr val="tx2"/>
                </a:solidFill>
                <a:latin typeface="隶书" pitchFamily="49" charset="-122"/>
                <a:ea typeface="隶书" pitchFamily="49" charset="-122"/>
              </a:rPr>
              <a:t>湖北省科技厅高新处</a:t>
            </a:r>
            <a:endParaRPr lang="en-US" altLang="zh-CN" sz="3200" b="1" dirty="0" smtClean="0">
              <a:solidFill>
                <a:schemeClr val="tx2"/>
              </a:solidFill>
              <a:latin typeface="隶书" pitchFamily="49" charset="-122"/>
              <a:ea typeface="隶书" pitchFamily="49" charset="-122"/>
            </a:endParaRPr>
          </a:p>
          <a:p>
            <a:pPr algn="ctr" eaLnBrk="1" hangingPunct="1"/>
            <a:r>
              <a:rPr lang="zh-CN" altLang="en-US" sz="3200" b="1" dirty="0">
                <a:solidFill>
                  <a:schemeClr val="tx2"/>
                </a:solidFill>
                <a:latin typeface="隶书" pitchFamily="49" charset="-122"/>
                <a:ea typeface="隶书" pitchFamily="49" charset="-122"/>
              </a:rPr>
              <a:t>张远</a:t>
            </a:r>
            <a:r>
              <a:rPr lang="zh-CN" altLang="en-US" sz="3200" b="1" dirty="0" smtClean="0">
                <a:solidFill>
                  <a:schemeClr val="tx2"/>
                </a:solidFill>
                <a:latin typeface="隶书" pitchFamily="49" charset="-122"/>
                <a:ea typeface="隶书" pitchFamily="49" charset="-122"/>
              </a:rPr>
              <a:t>钦</a:t>
            </a:r>
            <a:endParaRPr lang="en-US" altLang="zh-CN" sz="3200" b="1" dirty="0">
              <a:solidFill>
                <a:schemeClr val="tx2"/>
              </a:solidFill>
              <a:latin typeface="隶书" pitchFamily="49" charset="-122"/>
              <a:ea typeface="隶书" pitchFamily="49" charset="-122"/>
            </a:endParaRPr>
          </a:p>
          <a:p>
            <a:pPr algn="ctr" eaLnBrk="1" hangingPunct="1"/>
            <a:endParaRPr lang="en-US" altLang="zh-CN" sz="2800" b="1" dirty="0">
              <a:solidFill>
                <a:schemeClr val="tx2"/>
              </a:solidFill>
              <a:latin typeface="Verdana" pitchFamily="34" charset="0"/>
              <a:ea typeface="楷体_GB2312" pitchFamily="49" charset="-122"/>
            </a:endParaRPr>
          </a:p>
          <a:p>
            <a:pPr algn="ctr" eaLnBrk="1" hangingPunct="1"/>
            <a:endParaRPr lang="en-US" altLang="zh-CN" b="1" dirty="0">
              <a:solidFill>
                <a:schemeClr val="tx2"/>
              </a:solidFill>
              <a:ea typeface="宋体" pitchFamily="2" charset="-122"/>
            </a:endParaRPr>
          </a:p>
          <a:p>
            <a:pPr algn="ctr" eaLnBrk="1" hangingPunct="1"/>
            <a:r>
              <a:rPr lang="en-US" altLang="zh-CN" sz="2400" b="1" dirty="0" smtClean="0">
                <a:solidFill>
                  <a:schemeClr val="tx2"/>
                </a:solidFill>
                <a:latin typeface="Verdana" pitchFamily="34" charset="0"/>
                <a:ea typeface="楷体_GB2312" pitchFamily="49" charset="-122"/>
              </a:rPr>
              <a:t>2020</a:t>
            </a:r>
            <a:r>
              <a:rPr lang="zh-CN" altLang="en-US" sz="2400" b="1" dirty="0" smtClean="0">
                <a:solidFill>
                  <a:schemeClr val="tx2"/>
                </a:solidFill>
                <a:latin typeface="Verdana" pitchFamily="34" charset="0"/>
                <a:ea typeface="楷体_GB2312" pitchFamily="49" charset="-122"/>
              </a:rPr>
              <a:t>年</a:t>
            </a:r>
            <a:r>
              <a:rPr lang="en-US" altLang="zh-CN" sz="2400" b="1" dirty="0" smtClean="0">
                <a:solidFill>
                  <a:schemeClr val="tx2"/>
                </a:solidFill>
                <a:latin typeface="Verdana" pitchFamily="34" charset="0"/>
                <a:ea typeface="楷体_GB2312" pitchFamily="49" charset="-122"/>
              </a:rPr>
              <a:t>7</a:t>
            </a:r>
            <a:r>
              <a:rPr lang="zh-CN" altLang="en-US" sz="2400" b="1" dirty="0" smtClean="0">
                <a:solidFill>
                  <a:schemeClr val="tx2"/>
                </a:solidFill>
                <a:latin typeface="Verdana" pitchFamily="34" charset="0"/>
                <a:ea typeface="楷体_GB2312" pitchFamily="49" charset="-122"/>
              </a:rPr>
              <a:t>月</a:t>
            </a:r>
            <a:r>
              <a:rPr lang="en-US" altLang="zh-CN" sz="2400" b="1" dirty="0" smtClean="0">
                <a:solidFill>
                  <a:schemeClr val="tx2"/>
                </a:solidFill>
                <a:latin typeface="Verdana" pitchFamily="34" charset="0"/>
                <a:ea typeface="楷体_GB2312" pitchFamily="49" charset="-122"/>
              </a:rPr>
              <a:t>3</a:t>
            </a:r>
            <a:r>
              <a:rPr lang="zh-CN" altLang="en-US" sz="2400" b="1" dirty="0" smtClean="0">
                <a:solidFill>
                  <a:schemeClr val="tx2"/>
                </a:solidFill>
                <a:latin typeface="Verdana" pitchFamily="34" charset="0"/>
                <a:ea typeface="楷体_GB2312" pitchFamily="49" charset="-122"/>
              </a:rPr>
              <a:t>日</a:t>
            </a:r>
            <a:endParaRPr lang="zh-CN" altLang="en-US" sz="2400" b="1" dirty="0">
              <a:solidFill>
                <a:schemeClr val="tx2"/>
              </a:solidFill>
              <a:latin typeface="Verdana" pitchFamily="34" charset="0"/>
              <a:ea typeface="楷体_GB2312" pitchFamily="49" charset="-122"/>
            </a:endParaRPr>
          </a:p>
          <a:p>
            <a:pPr algn="ctr" eaLnBrk="1" hangingPunct="1"/>
            <a:endParaRPr lang="zh-CN" altLang="en-US" sz="2400" b="1" dirty="0">
              <a:solidFill>
                <a:schemeClr val="tx2"/>
              </a:solidFill>
              <a:latin typeface="Verdana" pitchFamily="34" charset="0"/>
              <a:ea typeface="楷体_GB2312"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zh-CN" altLang="en-US" dirty="0" smtClean="0">
                <a:ea typeface="宋体" pitchFamily="2" charset="-122"/>
              </a:rPr>
              <a:t>高企认定的意义</a:t>
            </a:r>
          </a:p>
        </p:txBody>
      </p:sp>
      <p:sp>
        <p:nvSpPr>
          <p:cNvPr id="118788" name="Rectangle 4"/>
          <p:cNvSpPr>
            <a:spLocks noChangeArrowheads="1"/>
          </p:cNvSpPr>
          <p:nvPr/>
        </p:nvSpPr>
        <p:spPr bwMode="auto">
          <a:xfrm>
            <a:off x="685800" y="1143000"/>
            <a:ext cx="7315200" cy="180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defRPr/>
            </a:pPr>
            <a:r>
              <a:rPr lang="zh-CN" altLang="en-US" sz="2800" dirty="0">
                <a:latin typeface="宋体" panose="02010600030101010101" pitchFamily="2" charset="-122"/>
                <a:ea typeface="宋体" panose="02010600030101010101" pitchFamily="2" charset="-122"/>
              </a:rPr>
              <a:t>3</a:t>
            </a:r>
            <a:r>
              <a:rPr lang="zh-CN" altLang="zh-CN" sz="2800"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资本价值</a:t>
            </a:r>
            <a:endParaRPr lang="zh-CN" altLang="zh-CN" sz="2800" b="1" dirty="0">
              <a:latin typeface="宋体" panose="02010600030101010101" pitchFamily="2" charset="-122"/>
              <a:ea typeface="宋体" panose="02010600030101010101" pitchFamily="2" charset="-122"/>
            </a:endParaRPr>
          </a:p>
          <a:p>
            <a:pPr marL="457200" indent="-457200" eaLnBrk="1" hangingPunct="1">
              <a:buFont typeface="Wingdings" panose="05000000000000000000" pitchFamily="2" charset="2"/>
              <a:buChar char="u"/>
              <a:defRPr/>
            </a:pPr>
            <a:r>
              <a:rPr lang="zh-CN" altLang="en-US" sz="2800" dirty="0">
                <a:latin typeface="宋体" panose="02010600030101010101" pitchFamily="2" charset="-122"/>
                <a:ea typeface="宋体" panose="02010600030101010101" pitchFamily="2" charset="-122"/>
              </a:rPr>
              <a:t> </a:t>
            </a:r>
            <a:r>
              <a:rPr lang="zh-CN" altLang="zh-CN" sz="2800" dirty="0">
                <a:latin typeface="宋体" panose="02010600030101010101" pitchFamily="2" charset="-122"/>
                <a:ea typeface="宋体" panose="02010600030101010101" pitchFamily="2" charset="-122"/>
              </a:rPr>
              <a:t>企业在融资上市的</a:t>
            </a:r>
            <a:r>
              <a:rPr lang="zh-CN" altLang="en-US" sz="2800" dirty="0">
                <a:latin typeface="宋体" panose="02010600030101010101" pitchFamily="2" charset="-122"/>
                <a:ea typeface="宋体" panose="02010600030101010101" pitchFamily="2" charset="-122"/>
              </a:rPr>
              <a:t>重</a:t>
            </a:r>
            <a:r>
              <a:rPr lang="zh-CN" altLang="zh-CN" sz="2800" dirty="0">
                <a:latin typeface="宋体" panose="02010600030101010101" pitchFamily="2" charset="-122"/>
                <a:ea typeface="宋体" panose="02010600030101010101" pitchFamily="2" charset="-122"/>
              </a:rPr>
              <a:t>要条件</a:t>
            </a:r>
            <a:r>
              <a:rPr lang="en-US" altLang="zh-CN" sz="2800" dirty="0">
                <a:latin typeface="宋体" panose="02010600030101010101" pitchFamily="2" charset="-122"/>
                <a:ea typeface="宋体" panose="02010600030101010101" pitchFamily="2" charset="-122"/>
              </a:rPr>
              <a:t>   </a:t>
            </a:r>
            <a:endParaRPr lang="zh-CN" altLang="zh-CN" sz="2800" dirty="0">
              <a:latin typeface="宋体" panose="02010600030101010101" pitchFamily="2" charset="-122"/>
              <a:ea typeface="宋体" panose="02010600030101010101" pitchFamily="2" charset="-122"/>
            </a:endParaRPr>
          </a:p>
          <a:p>
            <a:pPr marL="457200" indent="-457200" eaLnBrk="1" hangingPunct="1">
              <a:buFont typeface="Wingdings" panose="05000000000000000000" pitchFamily="2" charset="2"/>
              <a:buChar char="u"/>
              <a:defRPr/>
            </a:pPr>
            <a:r>
              <a:rPr lang="zh-CN" altLang="en-US" sz="2800" dirty="0">
                <a:latin typeface="宋体" panose="02010600030101010101" pitchFamily="2" charset="-122"/>
                <a:ea typeface="宋体" panose="02010600030101010101" pitchFamily="2" charset="-122"/>
              </a:rPr>
              <a:t> </a:t>
            </a:r>
            <a:r>
              <a:rPr lang="zh-CN" altLang="zh-CN" sz="2800" dirty="0">
                <a:latin typeface="宋体" panose="02010600030101010101" pitchFamily="2" charset="-122"/>
                <a:ea typeface="宋体" panose="02010600030101010101" pitchFamily="2" charset="-122"/>
              </a:rPr>
              <a:t>有利于吸引风险投资机构和金融机构的介</a:t>
            </a:r>
            <a:r>
              <a:rPr lang="zh-CN" altLang="en-US" sz="2800" dirty="0">
                <a:latin typeface="宋体" panose="02010600030101010101" pitchFamily="2" charset="-122"/>
                <a:ea typeface="宋体" panose="02010600030101010101" pitchFamily="2" charset="-122"/>
              </a:rPr>
              <a:t> </a:t>
            </a:r>
            <a:r>
              <a:rPr lang="zh-CN" altLang="zh-CN" sz="2800" dirty="0">
                <a:latin typeface="宋体" panose="02010600030101010101" pitchFamily="2" charset="-122"/>
                <a:ea typeface="宋体" panose="02010600030101010101" pitchFamily="2" charset="-122"/>
              </a:rPr>
              <a:t>入，推动企业进入产业化扩张。</a:t>
            </a:r>
          </a:p>
        </p:txBody>
      </p:sp>
      <p:pic>
        <p:nvPicPr>
          <p:cNvPr id="23556" name="Picture 5" descr="上市"/>
          <p:cNvPicPr>
            <a:picLocks noChangeAspect="1" noChangeArrowheads="1"/>
          </p:cNvPicPr>
          <p:nvPr/>
        </p:nvPicPr>
        <p:blipFill>
          <a:blip r:embed="rId2"/>
          <a:srcRect/>
          <a:stretch>
            <a:fillRect/>
          </a:stretch>
        </p:blipFill>
        <p:spPr bwMode="auto">
          <a:xfrm>
            <a:off x="2362200" y="3276600"/>
            <a:ext cx="4343400" cy="2786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p:txBody>
          <a:bodyPr/>
          <a:lstStyle/>
          <a:p>
            <a:r>
              <a:rPr lang="zh-CN" altLang="en-US" dirty="0" smtClean="0">
                <a:ea typeface="宋体" pitchFamily="2" charset="-122"/>
              </a:rPr>
              <a:t>高企认定的意义</a:t>
            </a:r>
          </a:p>
        </p:txBody>
      </p:sp>
      <p:sp>
        <p:nvSpPr>
          <p:cNvPr id="24579" name="内容占位符 2"/>
          <p:cNvSpPr>
            <a:spLocks noGrp="1"/>
          </p:cNvSpPr>
          <p:nvPr>
            <p:ph idx="1"/>
          </p:nvPr>
        </p:nvSpPr>
        <p:spPr/>
        <p:txBody>
          <a:bodyPr/>
          <a:lstStyle/>
          <a:p>
            <a:pPr>
              <a:buFont typeface="Wingdings" pitchFamily="2" charset="2"/>
              <a:buNone/>
            </a:pPr>
            <a:r>
              <a:rPr lang="en-US" altLang="zh-CN" smtClean="0">
                <a:ea typeface="宋体" pitchFamily="2" charset="-122"/>
              </a:rPr>
              <a:t>4</a:t>
            </a:r>
            <a:r>
              <a:rPr lang="zh-CN" altLang="zh-CN" smtClean="0">
                <a:ea typeface="宋体" pitchFamily="2" charset="-122"/>
              </a:rPr>
              <a:t>、</a:t>
            </a:r>
            <a:r>
              <a:rPr lang="zh-CN" altLang="en-US" b="1" smtClean="0">
                <a:ea typeface="宋体" pitchFamily="2" charset="-122"/>
              </a:rPr>
              <a:t>市场价值</a:t>
            </a:r>
            <a:endParaRPr lang="zh-CN" altLang="zh-CN" smtClean="0">
              <a:ea typeface="宋体" pitchFamily="2" charset="-122"/>
            </a:endParaRPr>
          </a:p>
          <a:p>
            <a:r>
              <a:rPr lang="en-US" altLang="zh-CN" smtClean="0">
                <a:ea typeface="宋体" pitchFamily="2" charset="-122"/>
              </a:rPr>
              <a:t>   </a:t>
            </a:r>
            <a:r>
              <a:rPr lang="zh-CN" altLang="en-US" smtClean="0">
                <a:ea typeface="宋体" pitchFamily="2" charset="-122"/>
              </a:rPr>
              <a:t>是一个国家级的认证，品牌影响力仅次于中国驰名商标、中国名牌产品、国家免检产品。</a:t>
            </a:r>
          </a:p>
          <a:p>
            <a:r>
              <a:rPr lang="zh-CN" altLang="en-US" smtClean="0">
                <a:ea typeface="宋体" pitchFamily="2" charset="-122"/>
              </a:rPr>
              <a:t>   极大地提升企业品牌形象，无论广告宣传还是产品招投标工程，都将有非常大的帮助。</a:t>
            </a:r>
          </a:p>
          <a:p>
            <a:pPr>
              <a:buFont typeface="Wingdings" pitchFamily="2" charset="2"/>
              <a:buNone/>
            </a:pPr>
            <a:r>
              <a:rPr lang="zh-CN" altLang="en-US" smtClean="0">
                <a:latin typeface="宋体" pitchFamily="2" charset="-122"/>
                <a:ea typeface="宋体" pitchFamily="2" charset="-122"/>
              </a:rPr>
              <a:t>  </a:t>
            </a:r>
            <a:endParaRPr lang="zh-CN" altLang="zh-CN" smtClean="0">
              <a:ea typeface="宋体" pitchFamily="2" charset="-122"/>
            </a:endParaRPr>
          </a:p>
          <a:p>
            <a:pPr>
              <a:buFont typeface="Wingdings" pitchFamily="2" charset="2"/>
              <a:buNone/>
            </a:pPr>
            <a:endParaRPr lang="zh-CN" altLang="en-US" smtClean="0">
              <a:ea typeface="宋体" pitchFamily="2" charset="-122"/>
            </a:endParaRPr>
          </a:p>
        </p:txBody>
      </p:sp>
      <p:pic>
        <p:nvPicPr>
          <p:cNvPr id="24580" name="Picture 5" descr="品牌"/>
          <p:cNvPicPr>
            <a:picLocks noChangeAspect="1" noChangeArrowheads="1"/>
          </p:cNvPicPr>
          <p:nvPr/>
        </p:nvPicPr>
        <p:blipFill>
          <a:blip r:embed="rId2"/>
          <a:srcRect/>
          <a:stretch>
            <a:fillRect/>
          </a:stretch>
        </p:blipFill>
        <p:spPr bwMode="auto">
          <a:xfrm>
            <a:off x="2286000" y="3581400"/>
            <a:ext cx="4572000" cy="268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p:txBody>
          <a:bodyPr/>
          <a:lstStyle/>
          <a:p>
            <a:r>
              <a:rPr lang="zh-CN" altLang="en-US" dirty="0" smtClean="0">
                <a:ea typeface="宋体" pitchFamily="2" charset="-122"/>
              </a:rPr>
              <a:t>高企认定的意义</a:t>
            </a:r>
          </a:p>
        </p:txBody>
      </p:sp>
      <p:sp>
        <p:nvSpPr>
          <p:cNvPr id="25603" name="内容占位符 2"/>
          <p:cNvSpPr>
            <a:spLocks noGrp="1"/>
          </p:cNvSpPr>
          <p:nvPr>
            <p:ph idx="1"/>
          </p:nvPr>
        </p:nvSpPr>
        <p:spPr/>
        <p:txBody>
          <a:bodyPr/>
          <a:lstStyle/>
          <a:p>
            <a:pPr>
              <a:buFont typeface="Wingdings" pitchFamily="2" charset="2"/>
              <a:buNone/>
            </a:pPr>
            <a:r>
              <a:rPr lang="en-US" altLang="zh-CN" smtClean="0">
                <a:ea typeface="宋体" pitchFamily="2" charset="-122"/>
              </a:rPr>
              <a:t>5</a:t>
            </a:r>
            <a:r>
              <a:rPr lang="zh-CN" altLang="zh-CN" smtClean="0">
                <a:ea typeface="宋体" pitchFamily="2" charset="-122"/>
              </a:rPr>
              <a:t>、</a:t>
            </a:r>
            <a:r>
              <a:rPr lang="zh-CN" altLang="en-US" b="1" smtClean="0">
                <a:ea typeface="宋体" pitchFamily="2" charset="-122"/>
              </a:rPr>
              <a:t>规范管理</a:t>
            </a:r>
            <a:endParaRPr lang="en-US" altLang="zh-CN" b="1" smtClean="0">
              <a:ea typeface="宋体" pitchFamily="2" charset="-122"/>
            </a:endParaRPr>
          </a:p>
          <a:p>
            <a:pPr>
              <a:buFont typeface="Wingdings" pitchFamily="2" charset="2"/>
              <a:buNone/>
            </a:pPr>
            <a:r>
              <a:rPr lang="zh-CN" altLang="en-US" smtClean="0">
                <a:ea typeface="宋体" pitchFamily="2" charset="-122"/>
              </a:rPr>
              <a:t>   通过高新技术企业认定，能够有效的提高企业科技研发管理水平，重视科技研发，提高企业核心竞争力，能为企业在市场竞争中提供有力的保障</a:t>
            </a:r>
          </a:p>
        </p:txBody>
      </p:sp>
      <p:pic>
        <p:nvPicPr>
          <p:cNvPr id="25604" name="Picture 5" descr="管理"/>
          <p:cNvPicPr>
            <a:picLocks noChangeAspect="1" noChangeArrowheads="1"/>
          </p:cNvPicPr>
          <p:nvPr/>
        </p:nvPicPr>
        <p:blipFill>
          <a:blip r:embed="rId2"/>
          <a:srcRect/>
          <a:stretch>
            <a:fillRect/>
          </a:stretch>
        </p:blipFill>
        <p:spPr bwMode="auto">
          <a:xfrm>
            <a:off x="2209800" y="3276600"/>
            <a:ext cx="4800600" cy="282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pPr eaLnBrk="1" hangingPunct="1"/>
            <a:r>
              <a:rPr lang="zh-CN" altLang="en-US" dirty="0" smtClean="0">
                <a:ea typeface="宋体" pitchFamily="2" charset="-122"/>
              </a:rPr>
              <a:t>主要内容</a:t>
            </a:r>
            <a:endParaRPr lang="zh-CN" altLang="en-US" dirty="0" smtClean="0">
              <a:solidFill>
                <a:schemeClr val="accent1"/>
              </a:solidFill>
              <a:ea typeface="宋体" pitchFamily="2" charset="-122"/>
            </a:endParaRPr>
          </a:p>
        </p:txBody>
      </p:sp>
      <p:sp>
        <p:nvSpPr>
          <p:cNvPr id="26627"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pPr eaLnBrk="1" hangingPunct="1"/>
            <a:endParaRPr lang="zh-CN" altLang="en-US">
              <a:ea typeface="宋体" pitchFamily="2" charset="-122"/>
            </a:endParaRPr>
          </a:p>
        </p:txBody>
      </p:sp>
      <p:grpSp>
        <p:nvGrpSpPr>
          <p:cNvPr id="26631" name="Group 57"/>
          <p:cNvGrpSpPr>
            <a:grpSpLocks/>
          </p:cNvGrpSpPr>
          <p:nvPr/>
        </p:nvGrpSpPr>
        <p:grpSpPr bwMode="auto">
          <a:xfrm>
            <a:off x="1524000" y="3124203"/>
            <a:ext cx="6037263" cy="762001"/>
            <a:chOff x="1239" y="1150"/>
            <a:chExt cx="3177" cy="480"/>
          </a:xfrm>
        </p:grpSpPr>
        <p:sp>
          <p:nvSpPr>
            <p:cNvPr id="26637" name="Line 58"/>
            <p:cNvSpPr>
              <a:spLocks noChangeShapeType="1"/>
            </p:cNvSpPr>
            <p:nvPr/>
          </p:nvSpPr>
          <p:spPr bwMode="auto">
            <a:xfrm>
              <a:off x="1392" y="1582"/>
              <a:ext cx="3024" cy="0"/>
            </a:xfrm>
            <a:prstGeom prst="line">
              <a:avLst/>
            </a:prstGeom>
            <a:noFill/>
            <a:ln w="25400">
              <a:solidFill>
                <a:srgbClr val="5F5F5F"/>
              </a:solidFill>
              <a:prstDash val="sysDot"/>
              <a:round/>
              <a:headEnd/>
              <a:tailEnd type="oval" w="med" len="med"/>
            </a:ln>
          </p:spPr>
          <p:txBody>
            <a:bodyPr wrap="none" anchor="ctr"/>
            <a:lstStyle/>
            <a:p>
              <a:endParaRPr lang="zh-CN" altLang="en-US"/>
            </a:p>
          </p:txBody>
        </p:sp>
        <p:grpSp>
          <p:nvGrpSpPr>
            <p:cNvPr id="26638" name="Group 59"/>
            <p:cNvGrpSpPr>
              <a:grpSpLocks/>
            </p:cNvGrpSpPr>
            <p:nvPr/>
          </p:nvGrpSpPr>
          <p:grpSpPr bwMode="auto">
            <a:xfrm>
              <a:off x="1239" y="1515"/>
              <a:ext cx="115" cy="115"/>
              <a:chOff x="1239" y="1515"/>
              <a:chExt cx="115" cy="115"/>
            </a:xfrm>
          </p:grpSpPr>
          <p:sp>
            <p:nvSpPr>
              <p:cNvPr id="26640" name="AutoShape 60"/>
              <p:cNvSpPr>
                <a:spLocks noChangeArrowheads="1"/>
              </p:cNvSpPr>
              <p:nvPr/>
            </p:nvSpPr>
            <p:spPr bwMode="gray">
              <a:xfrm rot="2700000">
                <a:off x="1239" y="1515"/>
                <a:ext cx="115" cy="115"/>
              </a:xfrm>
              <a:prstGeom prst="rtTriangle">
                <a:avLst/>
              </a:prstGeom>
              <a:solidFill>
                <a:srgbClr val="808080"/>
              </a:solidFill>
              <a:ln w="9525" algn="ctr">
                <a:noFill/>
                <a:miter lim="800000"/>
                <a:headEnd/>
                <a:tailEnd/>
              </a:ln>
            </p:spPr>
            <p:txBody>
              <a:bodyPr rot="10800000" vert="eaVert" wrap="none" anchor="ctr"/>
              <a:lstStyle/>
              <a:p>
                <a:pPr algn="ctr" eaLnBrk="1" hangingPunct="1"/>
                <a:endParaRPr lang="zh-CN" altLang="en-US" sz="2400">
                  <a:ea typeface="宋体" pitchFamily="2" charset="-122"/>
                </a:endParaRPr>
              </a:p>
            </p:txBody>
          </p:sp>
          <p:sp>
            <p:nvSpPr>
              <p:cNvPr id="26641" name="AutoShape 61"/>
              <p:cNvSpPr>
                <a:spLocks noChangeArrowheads="1"/>
              </p:cNvSpPr>
              <p:nvPr/>
            </p:nvSpPr>
            <p:spPr bwMode="gray">
              <a:xfrm rot="18900000" flipH="1">
                <a:off x="1239" y="1515"/>
                <a:ext cx="115" cy="115"/>
              </a:xfrm>
              <a:prstGeom prst="rtTriangle">
                <a:avLst/>
              </a:prstGeom>
              <a:solidFill>
                <a:schemeClr val="folHlink"/>
              </a:solidFill>
              <a:ln w="9525" algn="ctr">
                <a:noFill/>
                <a:miter lim="800000"/>
                <a:headEnd/>
                <a:tailEnd/>
              </a:ln>
            </p:spPr>
            <p:txBody>
              <a:bodyPr vert="eaVert" wrap="none" anchor="ctr"/>
              <a:lstStyle/>
              <a:p>
                <a:pPr algn="ctr" eaLnBrk="1" hangingPunct="1"/>
                <a:endParaRPr lang="zh-CN" altLang="en-US" sz="2400">
                  <a:ea typeface="宋体" pitchFamily="2" charset="-122"/>
                </a:endParaRPr>
              </a:p>
            </p:txBody>
          </p:sp>
        </p:grpSp>
        <p:sp>
          <p:nvSpPr>
            <p:cNvPr id="26639" name="Text Box 62"/>
            <p:cNvSpPr txBox="1">
              <a:spLocks noChangeArrowheads="1"/>
            </p:cNvSpPr>
            <p:nvPr/>
          </p:nvSpPr>
          <p:spPr bwMode="auto">
            <a:xfrm>
              <a:off x="1480" y="1150"/>
              <a:ext cx="2861" cy="407"/>
            </a:xfrm>
            <a:prstGeom prst="rect">
              <a:avLst/>
            </a:prstGeom>
            <a:noFill/>
            <a:ln w="9525" algn="ctr">
              <a:noFill/>
              <a:miter lim="800000"/>
              <a:headEnd/>
              <a:tailEnd/>
            </a:ln>
          </p:spPr>
          <p:txBody>
            <a:bodyPr wrap="none">
              <a:spAutoFit/>
            </a:bodyPr>
            <a:lstStyle/>
            <a:p>
              <a:r>
                <a:rPr lang="zh-CN" altLang="en-US" sz="2400" b="1" dirty="0">
                  <a:solidFill>
                    <a:srgbClr val="FC0C06"/>
                  </a:solidFill>
                  <a:latin typeface="宋体" pitchFamily="2" charset="-122"/>
                  <a:ea typeface="宋体" pitchFamily="2" charset="-122"/>
                </a:rPr>
                <a:t> </a:t>
              </a:r>
              <a:r>
                <a:rPr lang="zh-CN" altLang="en-US" sz="3600" b="1" dirty="0">
                  <a:solidFill>
                    <a:srgbClr val="FC0C06"/>
                  </a:solidFill>
                  <a:latin typeface="宋体" pitchFamily="2" charset="-122"/>
                  <a:ea typeface="宋体" pitchFamily="2" charset="-122"/>
                </a:rPr>
                <a:t>第二部分  高企政策解读</a:t>
              </a:r>
              <a:endParaRPr lang="en-US" altLang="zh-CN" sz="3600" b="1" dirty="0">
                <a:solidFill>
                  <a:srgbClr val="FC0C06"/>
                </a:solidFill>
                <a:latin typeface="宋体" pitchFamily="2" charset="-122"/>
                <a:ea typeface="宋体" pitchFamily="2" charset="-122"/>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zh-CN" altLang="en-US" dirty="0" smtClean="0">
                <a:ea typeface="宋体" pitchFamily="2" charset="-122"/>
              </a:rPr>
              <a:t>认定条件</a:t>
            </a:r>
            <a:endParaRPr lang="en-US" altLang="zh-CN" dirty="0" smtClean="0">
              <a:ea typeface="宋体" pitchFamily="2" charset="-122"/>
            </a:endParaRPr>
          </a:p>
        </p:txBody>
      </p:sp>
      <p:sp>
        <p:nvSpPr>
          <p:cNvPr id="24578" name="Line 46"/>
          <p:cNvSpPr>
            <a:spLocks noChangeShapeType="1"/>
          </p:cNvSpPr>
          <p:nvPr/>
        </p:nvSpPr>
        <p:spPr bwMode="auto">
          <a:xfrm>
            <a:off x="2209800" y="1673225"/>
            <a:ext cx="4800600" cy="0"/>
          </a:xfrm>
          <a:prstGeom prst="line">
            <a:avLst/>
          </a:prstGeom>
          <a:noFill/>
          <a:ln w="25400">
            <a:solidFill>
              <a:srgbClr val="5F5F5F"/>
            </a:solidFill>
            <a:prstDash val="sysDot"/>
            <a:round/>
            <a:headEnd/>
            <a:tailEnd type="oval" w="med" len="med"/>
          </a:ln>
        </p:spPr>
        <p:txBody>
          <a:bodyPr/>
          <a:lstStyle/>
          <a:p>
            <a:pPr algn="ctr"/>
            <a:endParaRPr lang="zh-CN" altLang="en-US">
              <a:latin typeface="Arial" pitchFamily="34" charset="0"/>
              <a:ea typeface="宋体" pitchFamily="2" charset="-122"/>
              <a:cs typeface="Arial" pitchFamily="34" charset="0"/>
            </a:endParaRPr>
          </a:p>
        </p:txBody>
      </p:sp>
      <p:grpSp>
        <p:nvGrpSpPr>
          <p:cNvPr id="2" name="Group 47"/>
          <p:cNvGrpSpPr>
            <a:grpSpLocks/>
          </p:cNvGrpSpPr>
          <p:nvPr/>
        </p:nvGrpSpPr>
        <p:grpSpPr bwMode="auto">
          <a:xfrm>
            <a:off x="1966913" y="1566863"/>
            <a:ext cx="182562" cy="182562"/>
            <a:chOff x="1239" y="1515"/>
            <a:chExt cx="115" cy="115"/>
          </a:xfrm>
        </p:grpSpPr>
        <p:sp>
          <p:nvSpPr>
            <p:cNvPr id="24580" name="AutoShape 48"/>
            <p:cNvSpPr>
              <a:spLocks noChangeArrowheads="1"/>
            </p:cNvSpPr>
            <p:nvPr/>
          </p:nvSpPr>
          <p:spPr bwMode="auto">
            <a:xfrm rot="2700000">
              <a:off x="1234" y="1510"/>
              <a:ext cx="115" cy="115"/>
            </a:xfrm>
            <a:prstGeom prst="rtTriangle">
              <a:avLst/>
            </a:prstGeom>
            <a:solidFill>
              <a:srgbClr val="808080"/>
            </a:solidFill>
            <a:ln w="9525">
              <a:noFill/>
              <a:miter lim="800000"/>
              <a:headEnd/>
              <a:tailEnd/>
            </a:ln>
          </p:spPr>
          <p:txBody>
            <a:bodyPr wrap="none" anchor="ctr"/>
            <a:lstStyle/>
            <a:p>
              <a:pPr algn="ctr">
                <a:buFont typeface="Wingdings" pitchFamily="2" charset="2"/>
                <a:buNone/>
              </a:pPr>
              <a:endParaRPr lang="zh-CN" altLang="en-US">
                <a:solidFill>
                  <a:srgbClr val="000000"/>
                </a:solidFill>
                <a:latin typeface="Arial" pitchFamily="34" charset="0"/>
                <a:ea typeface="宋体" pitchFamily="2" charset="-122"/>
              </a:endParaRPr>
            </a:p>
          </p:txBody>
        </p:sp>
        <p:sp>
          <p:nvSpPr>
            <p:cNvPr id="24581" name="AutoShape 49"/>
            <p:cNvSpPr>
              <a:spLocks noChangeArrowheads="1"/>
            </p:cNvSpPr>
            <p:nvPr/>
          </p:nvSpPr>
          <p:spPr bwMode="auto">
            <a:xfrm rot="18900000" flipH="1">
              <a:off x="1234" y="1510"/>
              <a:ext cx="115" cy="115"/>
            </a:xfrm>
            <a:prstGeom prst="rtTriangle">
              <a:avLst/>
            </a:prstGeom>
            <a:solidFill>
              <a:schemeClr val="folHlink"/>
            </a:solidFill>
            <a:ln w="9525">
              <a:noFill/>
              <a:miter lim="800000"/>
              <a:headEnd/>
              <a:tailEnd/>
            </a:ln>
          </p:spPr>
          <p:txBody>
            <a:bodyPr wrap="none" anchor="ctr"/>
            <a:lstStyle/>
            <a:p>
              <a:pPr algn="ctr">
                <a:buFont typeface="Wingdings" pitchFamily="2" charset="2"/>
                <a:buNone/>
              </a:pPr>
              <a:endParaRPr lang="zh-CN" altLang="en-US">
                <a:solidFill>
                  <a:srgbClr val="000000"/>
                </a:solidFill>
                <a:latin typeface="Arial" pitchFamily="34" charset="0"/>
                <a:ea typeface="宋体" pitchFamily="2" charset="-122"/>
              </a:endParaRPr>
            </a:p>
          </p:txBody>
        </p:sp>
      </p:grpSp>
      <p:sp>
        <p:nvSpPr>
          <p:cNvPr id="24582" name="Text Box 50"/>
          <p:cNvSpPr txBox="1">
            <a:spLocks noChangeArrowheads="1"/>
          </p:cNvSpPr>
          <p:nvPr/>
        </p:nvSpPr>
        <p:spPr bwMode="auto">
          <a:xfrm>
            <a:off x="3014663" y="1147763"/>
            <a:ext cx="1612900" cy="517525"/>
          </a:xfrm>
          <a:prstGeom prst="rect">
            <a:avLst/>
          </a:prstGeom>
          <a:noFill/>
          <a:ln w="9525">
            <a:noFill/>
            <a:miter lim="800000"/>
            <a:headEnd/>
            <a:tailEnd/>
          </a:ln>
        </p:spPr>
        <p:txBody>
          <a:bodyPr wrap="none">
            <a:spAutoFit/>
          </a:bodyPr>
          <a:lstStyle/>
          <a:p>
            <a:pPr eaLnBrk="0" hangingPunct="0">
              <a:buFont typeface="Wingdings" pitchFamily="2" charset="2"/>
              <a:buNone/>
            </a:pPr>
            <a:r>
              <a:rPr lang="zh-CN" altLang="en-US" sz="2800" b="1">
                <a:solidFill>
                  <a:srgbClr val="000000"/>
                </a:solidFill>
                <a:latin typeface="宋体" pitchFamily="2" charset="-122"/>
                <a:ea typeface="宋体" pitchFamily="2" charset="-122"/>
              </a:rPr>
              <a:t>一、年限</a:t>
            </a:r>
            <a:endParaRPr lang="en-US" altLang="zh-CN" sz="2800" b="1">
              <a:solidFill>
                <a:srgbClr val="000000"/>
              </a:solidFill>
              <a:latin typeface="宋体" pitchFamily="2" charset="-122"/>
              <a:ea typeface="宋体" pitchFamily="2" charset="-122"/>
            </a:endParaRPr>
          </a:p>
        </p:txBody>
      </p:sp>
      <p:grpSp>
        <p:nvGrpSpPr>
          <p:cNvPr id="3" name="Group 51"/>
          <p:cNvGrpSpPr>
            <a:grpSpLocks/>
          </p:cNvGrpSpPr>
          <p:nvPr/>
        </p:nvGrpSpPr>
        <p:grpSpPr bwMode="auto">
          <a:xfrm>
            <a:off x="1943100" y="1833563"/>
            <a:ext cx="5067300" cy="677862"/>
            <a:chOff x="1224" y="1107"/>
            <a:chExt cx="3192" cy="427"/>
          </a:xfrm>
        </p:grpSpPr>
        <p:sp>
          <p:nvSpPr>
            <p:cNvPr id="24584" name="Line 52"/>
            <p:cNvSpPr>
              <a:spLocks noChangeShapeType="1"/>
            </p:cNvSpPr>
            <p:nvPr/>
          </p:nvSpPr>
          <p:spPr bwMode="auto">
            <a:xfrm>
              <a:off x="1392" y="1486"/>
              <a:ext cx="3024" cy="0"/>
            </a:xfrm>
            <a:prstGeom prst="line">
              <a:avLst/>
            </a:prstGeom>
            <a:noFill/>
            <a:ln w="25400">
              <a:solidFill>
                <a:srgbClr val="5F5F5F"/>
              </a:solidFill>
              <a:prstDash val="sysDot"/>
              <a:round/>
              <a:headEnd/>
              <a:tailEnd type="oval" w="med" len="med"/>
            </a:ln>
          </p:spPr>
          <p:txBody>
            <a:bodyPr/>
            <a:lstStyle/>
            <a:p>
              <a:pPr algn="ctr"/>
              <a:endParaRPr lang="zh-CN" altLang="en-US">
                <a:latin typeface="Arial" pitchFamily="34" charset="0"/>
                <a:ea typeface="宋体" pitchFamily="2" charset="-122"/>
                <a:cs typeface="Arial" pitchFamily="34" charset="0"/>
              </a:endParaRPr>
            </a:p>
          </p:txBody>
        </p:sp>
        <p:grpSp>
          <p:nvGrpSpPr>
            <p:cNvPr id="4" name="Group 53"/>
            <p:cNvGrpSpPr>
              <a:grpSpLocks/>
            </p:cNvGrpSpPr>
            <p:nvPr/>
          </p:nvGrpSpPr>
          <p:grpSpPr bwMode="auto">
            <a:xfrm>
              <a:off x="1224" y="1416"/>
              <a:ext cx="130" cy="118"/>
              <a:chOff x="1224" y="1416"/>
              <a:chExt cx="130" cy="118"/>
            </a:xfrm>
          </p:grpSpPr>
          <p:sp>
            <p:nvSpPr>
              <p:cNvPr id="24586" name="AutoShape 54"/>
              <p:cNvSpPr>
                <a:spLocks noChangeArrowheads="1"/>
              </p:cNvSpPr>
              <p:nvPr/>
            </p:nvSpPr>
            <p:spPr bwMode="auto">
              <a:xfrm rot="2700000">
                <a:off x="1234" y="1414"/>
                <a:ext cx="115" cy="115"/>
              </a:xfrm>
              <a:prstGeom prst="rtTriangle">
                <a:avLst/>
              </a:prstGeom>
              <a:solidFill>
                <a:srgbClr val="808080"/>
              </a:solidFill>
              <a:ln w="9525">
                <a:noFill/>
                <a:miter lim="800000"/>
                <a:headEnd/>
                <a:tailEnd/>
              </a:ln>
            </p:spPr>
            <p:txBody>
              <a:bodyPr wrap="none" anchor="ctr"/>
              <a:lstStyle/>
              <a:p>
                <a:pPr algn="ctr">
                  <a:buFont typeface="Wingdings" pitchFamily="2" charset="2"/>
                  <a:buNone/>
                </a:pPr>
                <a:endParaRPr lang="zh-CN" altLang="en-US">
                  <a:solidFill>
                    <a:srgbClr val="000000"/>
                  </a:solidFill>
                  <a:latin typeface="Arial" pitchFamily="34" charset="0"/>
                  <a:ea typeface="宋体" pitchFamily="2" charset="-122"/>
                </a:endParaRPr>
              </a:p>
            </p:txBody>
          </p:sp>
          <p:sp>
            <p:nvSpPr>
              <p:cNvPr id="24587" name="AutoShape 55"/>
              <p:cNvSpPr>
                <a:spLocks noChangeArrowheads="1"/>
              </p:cNvSpPr>
              <p:nvPr/>
            </p:nvSpPr>
            <p:spPr bwMode="auto">
              <a:xfrm rot="18900000" flipH="1">
                <a:off x="1219" y="1411"/>
                <a:ext cx="115" cy="115"/>
              </a:xfrm>
              <a:prstGeom prst="rtTriangle">
                <a:avLst/>
              </a:prstGeom>
              <a:solidFill>
                <a:schemeClr val="accent2"/>
              </a:solidFill>
              <a:ln w="9525">
                <a:noFill/>
                <a:miter lim="800000"/>
                <a:headEnd/>
                <a:tailEnd/>
              </a:ln>
            </p:spPr>
            <p:txBody>
              <a:bodyPr wrap="none" anchor="ctr"/>
              <a:lstStyle/>
              <a:p>
                <a:pPr algn="ctr">
                  <a:buFont typeface="Wingdings" pitchFamily="2" charset="2"/>
                  <a:buNone/>
                </a:pPr>
                <a:endParaRPr lang="zh-CN" altLang="en-US">
                  <a:solidFill>
                    <a:srgbClr val="000000"/>
                  </a:solidFill>
                  <a:latin typeface="Arial" pitchFamily="34" charset="0"/>
                  <a:ea typeface="宋体" pitchFamily="2" charset="-122"/>
                </a:endParaRPr>
              </a:p>
            </p:txBody>
          </p:sp>
        </p:grpSp>
        <p:sp>
          <p:nvSpPr>
            <p:cNvPr id="24588" name="Text Box 56"/>
            <p:cNvSpPr txBox="1">
              <a:spLocks noChangeArrowheads="1"/>
            </p:cNvSpPr>
            <p:nvPr/>
          </p:nvSpPr>
          <p:spPr bwMode="auto">
            <a:xfrm>
              <a:off x="1899" y="1107"/>
              <a:ext cx="1466" cy="326"/>
            </a:xfrm>
            <a:prstGeom prst="rect">
              <a:avLst/>
            </a:prstGeom>
            <a:noFill/>
            <a:ln w="9525">
              <a:noFill/>
              <a:miter lim="800000"/>
              <a:headEnd/>
              <a:tailEnd/>
            </a:ln>
          </p:spPr>
          <p:txBody>
            <a:bodyPr wrap="none">
              <a:spAutoFit/>
            </a:bodyPr>
            <a:lstStyle/>
            <a:p>
              <a:pPr eaLnBrk="0" hangingPunct="0">
                <a:buFont typeface="Wingdings" pitchFamily="2" charset="2"/>
                <a:buNone/>
              </a:pPr>
              <a:r>
                <a:rPr lang="zh-CN" altLang="en-US" sz="2800" b="1">
                  <a:solidFill>
                    <a:srgbClr val="000000"/>
                  </a:solidFill>
                  <a:latin typeface="宋体" pitchFamily="2" charset="-122"/>
                  <a:ea typeface="宋体" pitchFamily="2" charset="-122"/>
                </a:rPr>
                <a:t>二、知识产权</a:t>
              </a:r>
              <a:endParaRPr lang="en-US" altLang="zh-CN" sz="2800" b="1">
                <a:solidFill>
                  <a:srgbClr val="000000"/>
                </a:solidFill>
                <a:latin typeface="宋体" pitchFamily="2" charset="-122"/>
                <a:ea typeface="宋体" pitchFamily="2" charset="-122"/>
              </a:endParaRPr>
            </a:p>
          </p:txBody>
        </p:sp>
      </p:grpSp>
      <p:sp>
        <p:nvSpPr>
          <p:cNvPr id="24589" name="Line 46"/>
          <p:cNvSpPr>
            <a:spLocks noChangeShapeType="1"/>
          </p:cNvSpPr>
          <p:nvPr/>
        </p:nvSpPr>
        <p:spPr bwMode="auto">
          <a:xfrm>
            <a:off x="2192338" y="3141663"/>
            <a:ext cx="4800600" cy="0"/>
          </a:xfrm>
          <a:prstGeom prst="line">
            <a:avLst/>
          </a:prstGeom>
          <a:noFill/>
          <a:ln w="25400">
            <a:solidFill>
              <a:srgbClr val="5F5F5F"/>
            </a:solidFill>
            <a:prstDash val="sysDot"/>
            <a:round/>
            <a:headEnd/>
            <a:tailEnd type="oval" w="med" len="med"/>
          </a:ln>
        </p:spPr>
        <p:txBody>
          <a:bodyPr/>
          <a:lstStyle/>
          <a:p>
            <a:pPr algn="ctr"/>
            <a:endParaRPr lang="zh-CN" altLang="en-US">
              <a:latin typeface="Arial" pitchFamily="34" charset="0"/>
              <a:ea typeface="宋体" pitchFamily="2" charset="-122"/>
              <a:cs typeface="Arial" pitchFamily="34" charset="0"/>
            </a:endParaRPr>
          </a:p>
        </p:txBody>
      </p:sp>
      <p:grpSp>
        <p:nvGrpSpPr>
          <p:cNvPr id="5" name="Group 47"/>
          <p:cNvGrpSpPr>
            <a:grpSpLocks/>
          </p:cNvGrpSpPr>
          <p:nvPr/>
        </p:nvGrpSpPr>
        <p:grpSpPr bwMode="auto">
          <a:xfrm>
            <a:off x="1949450" y="3035300"/>
            <a:ext cx="182563" cy="182563"/>
            <a:chOff x="1239" y="1515"/>
            <a:chExt cx="115" cy="115"/>
          </a:xfrm>
        </p:grpSpPr>
        <p:sp>
          <p:nvSpPr>
            <p:cNvPr id="24591" name="AutoShape 48"/>
            <p:cNvSpPr>
              <a:spLocks noChangeArrowheads="1"/>
            </p:cNvSpPr>
            <p:nvPr/>
          </p:nvSpPr>
          <p:spPr bwMode="auto">
            <a:xfrm rot="2700000">
              <a:off x="1234" y="1510"/>
              <a:ext cx="115" cy="115"/>
            </a:xfrm>
            <a:prstGeom prst="rtTriangle">
              <a:avLst/>
            </a:prstGeom>
            <a:solidFill>
              <a:srgbClr val="808080"/>
            </a:solidFill>
            <a:ln w="9525">
              <a:noFill/>
              <a:miter lim="800000"/>
              <a:headEnd/>
              <a:tailEnd/>
            </a:ln>
          </p:spPr>
          <p:txBody>
            <a:bodyPr wrap="none" anchor="ctr"/>
            <a:lstStyle/>
            <a:p>
              <a:pPr algn="ctr">
                <a:buFont typeface="Wingdings" pitchFamily="2" charset="2"/>
                <a:buNone/>
              </a:pPr>
              <a:endParaRPr lang="zh-CN" altLang="en-US">
                <a:solidFill>
                  <a:srgbClr val="000000"/>
                </a:solidFill>
                <a:latin typeface="Arial" pitchFamily="34" charset="0"/>
                <a:ea typeface="宋体" pitchFamily="2" charset="-122"/>
              </a:endParaRPr>
            </a:p>
          </p:txBody>
        </p:sp>
        <p:sp>
          <p:nvSpPr>
            <p:cNvPr id="24592" name="AutoShape 49"/>
            <p:cNvSpPr>
              <a:spLocks noChangeArrowheads="1"/>
            </p:cNvSpPr>
            <p:nvPr/>
          </p:nvSpPr>
          <p:spPr bwMode="auto">
            <a:xfrm rot="18900000" flipH="1">
              <a:off x="1234" y="1510"/>
              <a:ext cx="115" cy="115"/>
            </a:xfrm>
            <a:prstGeom prst="rtTriangle">
              <a:avLst/>
            </a:prstGeom>
            <a:solidFill>
              <a:schemeClr val="folHlink"/>
            </a:solidFill>
            <a:ln w="9525">
              <a:noFill/>
              <a:miter lim="800000"/>
              <a:headEnd/>
              <a:tailEnd/>
            </a:ln>
          </p:spPr>
          <p:txBody>
            <a:bodyPr wrap="none" anchor="ctr"/>
            <a:lstStyle/>
            <a:p>
              <a:pPr algn="ctr">
                <a:buFont typeface="Wingdings" pitchFamily="2" charset="2"/>
                <a:buNone/>
              </a:pPr>
              <a:endParaRPr lang="zh-CN" altLang="en-US">
                <a:solidFill>
                  <a:srgbClr val="000000"/>
                </a:solidFill>
                <a:latin typeface="Arial" pitchFamily="34" charset="0"/>
                <a:ea typeface="宋体" pitchFamily="2" charset="-122"/>
              </a:endParaRPr>
            </a:p>
          </p:txBody>
        </p:sp>
      </p:grpSp>
      <p:sp>
        <p:nvSpPr>
          <p:cNvPr id="24593" name="Text Box 50"/>
          <p:cNvSpPr txBox="1">
            <a:spLocks noChangeArrowheads="1"/>
          </p:cNvSpPr>
          <p:nvPr/>
        </p:nvSpPr>
        <p:spPr bwMode="auto">
          <a:xfrm>
            <a:off x="3014663" y="2595563"/>
            <a:ext cx="3757612" cy="517525"/>
          </a:xfrm>
          <a:prstGeom prst="rect">
            <a:avLst/>
          </a:prstGeom>
          <a:noFill/>
          <a:ln w="9525">
            <a:noFill/>
            <a:miter lim="800000"/>
            <a:headEnd/>
            <a:tailEnd/>
          </a:ln>
        </p:spPr>
        <p:txBody>
          <a:bodyPr wrap="none">
            <a:spAutoFit/>
          </a:bodyPr>
          <a:lstStyle/>
          <a:p>
            <a:pPr eaLnBrk="0" hangingPunct="0">
              <a:buFont typeface="Wingdings" pitchFamily="2" charset="2"/>
              <a:buNone/>
            </a:pPr>
            <a:r>
              <a:rPr lang="zh-CN" altLang="en-US" sz="2800" b="1">
                <a:solidFill>
                  <a:srgbClr val="000000"/>
                </a:solidFill>
                <a:latin typeface="宋体" pitchFamily="2" charset="-122"/>
                <a:ea typeface="宋体" pitchFamily="2" charset="-122"/>
              </a:rPr>
              <a:t>三、主要产品（服务）</a:t>
            </a:r>
            <a:endParaRPr lang="en-US" altLang="zh-CN" sz="2800" b="1">
              <a:solidFill>
                <a:srgbClr val="000000"/>
              </a:solidFill>
              <a:latin typeface="宋体" pitchFamily="2" charset="-122"/>
              <a:ea typeface="宋体" pitchFamily="2" charset="-122"/>
            </a:endParaRPr>
          </a:p>
        </p:txBody>
      </p:sp>
      <p:grpSp>
        <p:nvGrpSpPr>
          <p:cNvPr id="6" name="Group 51"/>
          <p:cNvGrpSpPr>
            <a:grpSpLocks/>
          </p:cNvGrpSpPr>
          <p:nvPr/>
        </p:nvGrpSpPr>
        <p:grpSpPr bwMode="auto">
          <a:xfrm>
            <a:off x="1949450" y="3378200"/>
            <a:ext cx="5043488" cy="601663"/>
            <a:chOff x="1239" y="1251"/>
            <a:chExt cx="3177" cy="379"/>
          </a:xfrm>
        </p:grpSpPr>
        <p:sp>
          <p:nvSpPr>
            <p:cNvPr id="24595" name="Line 52"/>
            <p:cNvSpPr>
              <a:spLocks noChangeShapeType="1"/>
            </p:cNvSpPr>
            <p:nvPr/>
          </p:nvSpPr>
          <p:spPr bwMode="auto">
            <a:xfrm>
              <a:off x="1392" y="1582"/>
              <a:ext cx="3024" cy="0"/>
            </a:xfrm>
            <a:prstGeom prst="line">
              <a:avLst/>
            </a:prstGeom>
            <a:noFill/>
            <a:ln w="25400">
              <a:solidFill>
                <a:srgbClr val="5F5F5F"/>
              </a:solidFill>
              <a:prstDash val="sysDot"/>
              <a:round/>
              <a:headEnd/>
              <a:tailEnd type="oval" w="med" len="med"/>
            </a:ln>
          </p:spPr>
          <p:txBody>
            <a:bodyPr/>
            <a:lstStyle/>
            <a:p>
              <a:pPr algn="ctr"/>
              <a:endParaRPr lang="zh-CN" altLang="en-US">
                <a:latin typeface="Arial" pitchFamily="34" charset="0"/>
                <a:ea typeface="宋体" pitchFamily="2" charset="-122"/>
                <a:cs typeface="Arial" pitchFamily="34" charset="0"/>
              </a:endParaRPr>
            </a:p>
          </p:txBody>
        </p:sp>
        <p:grpSp>
          <p:nvGrpSpPr>
            <p:cNvPr id="7" name="Group 53"/>
            <p:cNvGrpSpPr>
              <a:grpSpLocks/>
            </p:cNvGrpSpPr>
            <p:nvPr/>
          </p:nvGrpSpPr>
          <p:grpSpPr bwMode="auto">
            <a:xfrm>
              <a:off x="1239" y="1515"/>
              <a:ext cx="115" cy="115"/>
              <a:chOff x="1239" y="1515"/>
              <a:chExt cx="115" cy="115"/>
            </a:xfrm>
          </p:grpSpPr>
          <p:sp>
            <p:nvSpPr>
              <p:cNvPr id="24597" name="AutoShape 54"/>
              <p:cNvSpPr>
                <a:spLocks noChangeArrowheads="1"/>
              </p:cNvSpPr>
              <p:nvPr/>
            </p:nvSpPr>
            <p:spPr bwMode="auto">
              <a:xfrm rot="2700000">
                <a:off x="1234" y="1510"/>
                <a:ext cx="115" cy="115"/>
              </a:xfrm>
              <a:prstGeom prst="rtTriangle">
                <a:avLst/>
              </a:prstGeom>
              <a:solidFill>
                <a:srgbClr val="808080"/>
              </a:solidFill>
              <a:ln w="9525">
                <a:noFill/>
                <a:miter lim="800000"/>
                <a:headEnd/>
                <a:tailEnd/>
              </a:ln>
            </p:spPr>
            <p:txBody>
              <a:bodyPr wrap="none" anchor="ctr"/>
              <a:lstStyle/>
              <a:p>
                <a:pPr algn="ctr">
                  <a:buFont typeface="Wingdings" pitchFamily="2" charset="2"/>
                  <a:buNone/>
                </a:pPr>
                <a:endParaRPr lang="zh-CN" altLang="en-US">
                  <a:solidFill>
                    <a:srgbClr val="000000"/>
                  </a:solidFill>
                  <a:latin typeface="Arial" pitchFamily="34" charset="0"/>
                  <a:ea typeface="宋体" pitchFamily="2" charset="-122"/>
                </a:endParaRPr>
              </a:p>
            </p:txBody>
          </p:sp>
          <p:sp>
            <p:nvSpPr>
              <p:cNvPr id="24598" name="AutoShape 55"/>
              <p:cNvSpPr>
                <a:spLocks noChangeArrowheads="1"/>
              </p:cNvSpPr>
              <p:nvPr/>
            </p:nvSpPr>
            <p:spPr bwMode="auto">
              <a:xfrm rot="18900000" flipH="1">
                <a:off x="1234" y="1510"/>
                <a:ext cx="115" cy="115"/>
              </a:xfrm>
              <a:prstGeom prst="rtTriangle">
                <a:avLst/>
              </a:prstGeom>
              <a:solidFill>
                <a:schemeClr val="accent2"/>
              </a:solidFill>
              <a:ln w="9525">
                <a:noFill/>
                <a:miter lim="800000"/>
                <a:headEnd/>
                <a:tailEnd/>
              </a:ln>
            </p:spPr>
            <p:txBody>
              <a:bodyPr wrap="none" anchor="ctr"/>
              <a:lstStyle/>
              <a:p>
                <a:pPr algn="ctr">
                  <a:buFont typeface="Wingdings" pitchFamily="2" charset="2"/>
                  <a:buNone/>
                </a:pPr>
                <a:endParaRPr lang="zh-CN" altLang="en-US">
                  <a:solidFill>
                    <a:srgbClr val="000000"/>
                  </a:solidFill>
                  <a:latin typeface="Arial" pitchFamily="34" charset="0"/>
                  <a:ea typeface="宋体" pitchFamily="2" charset="-122"/>
                </a:endParaRPr>
              </a:p>
            </p:txBody>
          </p:sp>
        </p:grpSp>
        <p:sp>
          <p:nvSpPr>
            <p:cNvPr id="24599" name="Text Box 56"/>
            <p:cNvSpPr txBox="1">
              <a:spLocks noChangeArrowheads="1"/>
            </p:cNvSpPr>
            <p:nvPr/>
          </p:nvSpPr>
          <p:spPr bwMode="auto">
            <a:xfrm>
              <a:off x="1899" y="1251"/>
              <a:ext cx="1466" cy="326"/>
            </a:xfrm>
            <a:prstGeom prst="rect">
              <a:avLst/>
            </a:prstGeom>
            <a:noFill/>
            <a:ln w="9525">
              <a:noFill/>
              <a:miter lim="800000"/>
              <a:headEnd/>
              <a:tailEnd/>
            </a:ln>
          </p:spPr>
          <p:txBody>
            <a:bodyPr wrap="none">
              <a:spAutoFit/>
            </a:bodyPr>
            <a:lstStyle/>
            <a:p>
              <a:pPr eaLnBrk="0" hangingPunct="0">
                <a:buFont typeface="Wingdings" pitchFamily="2" charset="2"/>
                <a:buNone/>
              </a:pPr>
              <a:r>
                <a:rPr lang="zh-CN" altLang="en-US" sz="2800" b="1">
                  <a:solidFill>
                    <a:srgbClr val="000000"/>
                  </a:solidFill>
                  <a:latin typeface="宋体" pitchFamily="2" charset="-122"/>
                  <a:ea typeface="宋体" pitchFamily="2" charset="-122"/>
                </a:rPr>
                <a:t>四、科技人员</a:t>
              </a:r>
              <a:endParaRPr lang="en-US" altLang="zh-CN" sz="2800" b="1">
                <a:solidFill>
                  <a:srgbClr val="000000"/>
                </a:solidFill>
                <a:latin typeface="宋体" pitchFamily="2" charset="-122"/>
                <a:ea typeface="宋体" pitchFamily="2" charset="-122"/>
              </a:endParaRPr>
            </a:p>
          </p:txBody>
        </p:sp>
      </p:grpSp>
      <p:sp>
        <p:nvSpPr>
          <p:cNvPr id="24600" name="Line 46"/>
          <p:cNvSpPr>
            <a:spLocks noChangeShapeType="1"/>
          </p:cNvSpPr>
          <p:nvPr/>
        </p:nvSpPr>
        <p:spPr bwMode="auto">
          <a:xfrm>
            <a:off x="2166938" y="4640263"/>
            <a:ext cx="4800600" cy="0"/>
          </a:xfrm>
          <a:prstGeom prst="line">
            <a:avLst/>
          </a:prstGeom>
          <a:noFill/>
          <a:ln w="25400">
            <a:solidFill>
              <a:srgbClr val="5F5F5F"/>
            </a:solidFill>
            <a:prstDash val="sysDot"/>
            <a:round/>
            <a:headEnd/>
            <a:tailEnd type="oval" w="med" len="med"/>
          </a:ln>
        </p:spPr>
        <p:txBody>
          <a:bodyPr/>
          <a:lstStyle/>
          <a:p>
            <a:pPr algn="ctr"/>
            <a:endParaRPr lang="zh-CN" altLang="en-US">
              <a:latin typeface="Arial" pitchFamily="34" charset="0"/>
              <a:ea typeface="宋体" pitchFamily="2" charset="-122"/>
              <a:cs typeface="Arial" pitchFamily="34" charset="0"/>
            </a:endParaRPr>
          </a:p>
        </p:txBody>
      </p:sp>
      <p:grpSp>
        <p:nvGrpSpPr>
          <p:cNvPr id="8" name="Group 47"/>
          <p:cNvGrpSpPr>
            <a:grpSpLocks/>
          </p:cNvGrpSpPr>
          <p:nvPr/>
        </p:nvGrpSpPr>
        <p:grpSpPr bwMode="auto">
          <a:xfrm>
            <a:off x="1924050" y="4533900"/>
            <a:ext cx="182563" cy="182563"/>
            <a:chOff x="1239" y="1515"/>
            <a:chExt cx="115" cy="115"/>
          </a:xfrm>
        </p:grpSpPr>
        <p:sp>
          <p:nvSpPr>
            <p:cNvPr id="24602" name="AutoShape 48"/>
            <p:cNvSpPr>
              <a:spLocks noChangeArrowheads="1"/>
            </p:cNvSpPr>
            <p:nvPr/>
          </p:nvSpPr>
          <p:spPr bwMode="auto">
            <a:xfrm rot="2700000">
              <a:off x="1234" y="1510"/>
              <a:ext cx="115" cy="115"/>
            </a:xfrm>
            <a:prstGeom prst="rtTriangle">
              <a:avLst/>
            </a:prstGeom>
            <a:solidFill>
              <a:srgbClr val="808080"/>
            </a:solidFill>
            <a:ln w="9525">
              <a:noFill/>
              <a:miter lim="800000"/>
              <a:headEnd/>
              <a:tailEnd/>
            </a:ln>
          </p:spPr>
          <p:txBody>
            <a:bodyPr wrap="none" anchor="ctr"/>
            <a:lstStyle/>
            <a:p>
              <a:pPr algn="ctr">
                <a:buFont typeface="Wingdings" pitchFamily="2" charset="2"/>
                <a:buNone/>
              </a:pPr>
              <a:endParaRPr lang="zh-CN" altLang="en-US">
                <a:solidFill>
                  <a:srgbClr val="000000"/>
                </a:solidFill>
                <a:latin typeface="Arial" pitchFamily="34" charset="0"/>
                <a:ea typeface="宋体" pitchFamily="2" charset="-122"/>
              </a:endParaRPr>
            </a:p>
          </p:txBody>
        </p:sp>
        <p:sp>
          <p:nvSpPr>
            <p:cNvPr id="24603" name="AutoShape 49"/>
            <p:cNvSpPr>
              <a:spLocks noChangeArrowheads="1"/>
            </p:cNvSpPr>
            <p:nvPr/>
          </p:nvSpPr>
          <p:spPr bwMode="auto">
            <a:xfrm rot="18900000" flipH="1">
              <a:off x="1234" y="1510"/>
              <a:ext cx="115" cy="115"/>
            </a:xfrm>
            <a:prstGeom prst="rtTriangle">
              <a:avLst/>
            </a:prstGeom>
            <a:solidFill>
              <a:schemeClr val="folHlink"/>
            </a:solidFill>
            <a:ln w="9525">
              <a:noFill/>
              <a:miter lim="800000"/>
              <a:headEnd/>
              <a:tailEnd/>
            </a:ln>
          </p:spPr>
          <p:txBody>
            <a:bodyPr wrap="none" anchor="ctr"/>
            <a:lstStyle/>
            <a:p>
              <a:pPr algn="ctr">
                <a:buFont typeface="Wingdings" pitchFamily="2" charset="2"/>
                <a:buNone/>
              </a:pPr>
              <a:endParaRPr lang="zh-CN" altLang="en-US">
                <a:solidFill>
                  <a:srgbClr val="000000"/>
                </a:solidFill>
                <a:latin typeface="Arial" pitchFamily="34" charset="0"/>
                <a:ea typeface="宋体" pitchFamily="2" charset="-122"/>
              </a:endParaRPr>
            </a:p>
          </p:txBody>
        </p:sp>
      </p:grpSp>
      <p:sp>
        <p:nvSpPr>
          <p:cNvPr id="24604" name="Text Box 50"/>
          <p:cNvSpPr txBox="1">
            <a:spLocks noChangeArrowheads="1"/>
          </p:cNvSpPr>
          <p:nvPr/>
        </p:nvSpPr>
        <p:spPr bwMode="auto">
          <a:xfrm>
            <a:off x="2971800" y="4114800"/>
            <a:ext cx="3043238" cy="517525"/>
          </a:xfrm>
          <a:prstGeom prst="rect">
            <a:avLst/>
          </a:prstGeom>
          <a:noFill/>
          <a:ln w="9525">
            <a:noFill/>
            <a:miter lim="800000"/>
            <a:headEnd/>
            <a:tailEnd/>
          </a:ln>
        </p:spPr>
        <p:txBody>
          <a:bodyPr wrap="none">
            <a:spAutoFit/>
          </a:bodyPr>
          <a:lstStyle/>
          <a:p>
            <a:pPr eaLnBrk="0" hangingPunct="0">
              <a:buFont typeface="Wingdings" pitchFamily="2" charset="2"/>
              <a:buNone/>
            </a:pPr>
            <a:r>
              <a:rPr lang="zh-CN" altLang="en-US" sz="2800" b="1">
                <a:solidFill>
                  <a:srgbClr val="000000"/>
                </a:solidFill>
                <a:latin typeface="宋体" pitchFamily="2" charset="-122"/>
                <a:ea typeface="宋体" pitchFamily="2" charset="-122"/>
              </a:rPr>
              <a:t>五、研究开发费用</a:t>
            </a:r>
            <a:endParaRPr lang="en-US" altLang="zh-CN" sz="2800" b="1">
              <a:solidFill>
                <a:srgbClr val="000000"/>
              </a:solidFill>
              <a:latin typeface="宋体" pitchFamily="2" charset="-122"/>
              <a:ea typeface="宋体" pitchFamily="2" charset="-122"/>
            </a:endParaRPr>
          </a:p>
        </p:txBody>
      </p:sp>
      <p:grpSp>
        <p:nvGrpSpPr>
          <p:cNvPr id="9" name="Group 51"/>
          <p:cNvGrpSpPr>
            <a:grpSpLocks/>
          </p:cNvGrpSpPr>
          <p:nvPr/>
        </p:nvGrpSpPr>
        <p:grpSpPr bwMode="auto">
          <a:xfrm>
            <a:off x="1924050" y="4876800"/>
            <a:ext cx="5521325" cy="601663"/>
            <a:chOff x="1239" y="1251"/>
            <a:chExt cx="3478" cy="379"/>
          </a:xfrm>
        </p:grpSpPr>
        <p:sp>
          <p:nvSpPr>
            <p:cNvPr id="24606" name="Line 52"/>
            <p:cNvSpPr>
              <a:spLocks noChangeShapeType="1"/>
            </p:cNvSpPr>
            <p:nvPr/>
          </p:nvSpPr>
          <p:spPr bwMode="auto">
            <a:xfrm>
              <a:off x="1392" y="1582"/>
              <a:ext cx="3024" cy="0"/>
            </a:xfrm>
            <a:prstGeom prst="line">
              <a:avLst/>
            </a:prstGeom>
            <a:noFill/>
            <a:ln w="25400">
              <a:solidFill>
                <a:srgbClr val="5F5F5F"/>
              </a:solidFill>
              <a:prstDash val="sysDot"/>
              <a:round/>
              <a:headEnd/>
              <a:tailEnd type="oval" w="med" len="med"/>
            </a:ln>
          </p:spPr>
          <p:txBody>
            <a:bodyPr/>
            <a:lstStyle/>
            <a:p>
              <a:pPr algn="ctr"/>
              <a:endParaRPr lang="zh-CN" altLang="en-US">
                <a:latin typeface="Arial" pitchFamily="34" charset="0"/>
                <a:ea typeface="宋体" pitchFamily="2" charset="-122"/>
                <a:cs typeface="Arial" pitchFamily="34" charset="0"/>
              </a:endParaRPr>
            </a:p>
          </p:txBody>
        </p:sp>
        <p:grpSp>
          <p:nvGrpSpPr>
            <p:cNvPr id="10" name="Group 53"/>
            <p:cNvGrpSpPr>
              <a:grpSpLocks/>
            </p:cNvGrpSpPr>
            <p:nvPr/>
          </p:nvGrpSpPr>
          <p:grpSpPr bwMode="auto">
            <a:xfrm>
              <a:off x="1239" y="1515"/>
              <a:ext cx="115" cy="115"/>
              <a:chOff x="1239" y="1515"/>
              <a:chExt cx="115" cy="115"/>
            </a:xfrm>
          </p:grpSpPr>
          <p:sp>
            <p:nvSpPr>
              <p:cNvPr id="24608" name="AutoShape 54"/>
              <p:cNvSpPr>
                <a:spLocks noChangeArrowheads="1"/>
              </p:cNvSpPr>
              <p:nvPr/>
            </p:nvSpPr>
            <p:spPr bwMode="auto">
              <a:xfrm rot="2700000">
                <a:off x="1234" y="1510"/>
                <a:ext cx="115" cy="115"/>
              </a:xfrm>
              <a:prstGeom prst="rtTriangle">
                <a:avLst/>
              </a:prstGeom>
              <a:solidFill>
                <a:srgbClr val="808080"/>
              </a:solidFill>
              <a:ln w="9525">
                <a:noFill/>
                <a:miter lim="800000"/>
                <a:headEnd/>
                <a:tailEnd/>
              </a:ln>
            </p:spPr>
            <p:txBody>
              <a:bodyPr wrap="none" anchor="ctr"/>
              <a:lstStyle/>
              <a:p>
                <a:pPr algn="ctr">
                  <a:buFont typeface="Wingdings" pitchFamily="2" charset="2"/>
                  <a:buNone/>
                </a:pPr>
                <a:endParaRPr lang="zh-CN" altLang="en-US">
                  <a:solidFill>
                    <a:srgbClr val="000000"/>
                  </a:solidFill>
                  <a:latin typeface="Arial" pitchFamily="34" charset="0"/>
                  <a:ea typeface="宋体" pitchFamily="2" charset="-122"/>
                </a:endParaRPr>
              </a:p>
            </p:txBody>
          </p:sp>
          <p:sp>
            <p:nvSpPr>
              <p:cNvPr id="24609" name="AutoShape 55"/>
              <p:cNvSpPr>
                <a:spLocks noChangeArrowheads="1"/>
              </p:cNvSpPr>
              <p:nvPr/>
            </p:nvSpPr>
            <p:spPr bwMode="auto">
              <a:xfrm rot="18900000" flipH="1">
                <a:off x="1234" y="1510"/>
                <a:ext cx="115" cy="115"/>
              </a:xfrm>
              <a:prstGeom prst="rtTriangle">
                <a:avLst/>
              </a:prstGeom>
              <a:solidFill>
                <a:schemeClr val="accent2"/>
              </a:solidFill>
              <a:ln w="9525">
                <a:noFill/>
                <a:miter lim="800000"/>
                <a:headEnd/>
                <a:tailEnd/>
              </a:ln>
            </p:spPr>
            <p:txBody>
              <a:bodyPr wrap="none" anchor="ctr"/>
              <a:lstStyle/>
              <a:p>
                <a:pPr algn="ctr">
                  <a:buFont typeface="Wingdings" pitchFamily="2" charset="2"/>
                  <a:buNone/>
                </a:pPr>
                <a:endParaRPr lang="zh-CN" altLang="en-US">
                  <a:solidFill>
                    <a:srgbClr val="000000"/>
                  </a:solidFill>
                  <a:latin typeface="Arial" pitchFamily="34" charset="0"/>
                  <a:ea typeface="宋体" pitchFamily="2" charset="-122"/>
                </a:endParaRPr>
              </a:p>
            </p:txBody>
          </p:sp>
        </p:grpSp>
        <p:sp>
          <p:nvSpPr>
            <p:cNvPr id="24610" name="Text Box 56"/>
            <p:cNvSpPr txBox="1">
              <a:spLocks noChangeArrowheads="1"/>
            </p:cNvSpPr>
            <p:nvPr/>
          </p:nvSpPr>
          <p:spPr bwMode="auto">
            <a:xfrm>
              <a:off x="1899" y="1251"/>
              <a:ext cx="2818" cy="326"/>
            </a:xfrm>
            <a:prstGeom prst="rect">
              <a:avLst/>
            </a:prstGeom>
            <a:noFill/>
            <a:ln w="9525">
              <a:noFill/>
              <a:miter lim="800000"/>
              <a:headEnd/>
              <a:tailEnd/>
            </a:ln>
          </p:spPr>
          <p:txBody>
            <a:bodyPr wrap="none">
              <a:spAutoFit/>
            </a:bodyPr>
            <a:lstStyle/>
            <a:p>
              <a:pPr eaLnBrk="0" hangingPunct="0">
                <a:buFont typeface="Wingdings" pitchFamily="2" charset="2"/>
                <a:buNone/>
              </a:pPr>
              <a:r>
                <a:rPr lang="zh-CN" altLang="en-US" sz="2800" b="1">
                  <a:solidFill>
                    <a:srgbClr val="000000"/>
                  </a:solidFill>
                  <a:latin typeface="宋体" pitchFamily="2" charset="-122"/>
                  <a:ea typeface="宋体" pitchFamily="2" charset="-122"/>
                </a:rPr>
                <a:t>六、高新技术产品（服务）</a:t>
              </a:r>
              <a:endParaRPr lang="en-US" altLang="zh-CN" sz="2800" b="1">
                <a:solidFill>
                  <a:srgbClr val="000000"/>
                </a:solidFill>
                <a:latin typeface="宋体" pitchFamily="2" charset="-122"/>
                <a:ea typeface="宋体" pitchFamily="2" charset="-122"/>
              </a:endParaRPr>
            </a:p>
          </p:txBody>
        </p:sp>
      </p:grpSp>
      <p:grpSp>
        <p:nvGrpSpPr>
          <p:cNvPr id="11" name="Group 51"/>
          <p:cNvGrpSpPr>
            <a:grpSpLocks/>
          </p:cNvGrpSpPr>
          <p:nvPr/>
        </p:nvGrpSpPr>
        <p:grpSpPr bwMode="auto">
          <a:xfrm>
            <a:off x="1898650" y="5613400"/>
            <a:ext cx="5043488" cy="601663"/>
            <a:chOff x="1239" y="1251"/>
            <a:chExt cx="3177" cy="379"/>
          </a:xfrm>
        </p:grpSpPr>
        <p:sp>
          <p:nvSpPr>
            <p:cNvPr id="24612" name="Line 52"/>
            <p:cNvSpPr>
              <a:spLocks noChangeShapeType="1"/>
            </p:cNvSpPr>
            <p:nvPr/>
          </p:nvSpPr>
          <p:spPr bwMode="auto">
            <a:xfrm>
              <a:off x="1392" y="1582"/>
              <a:ext cx="3024" cy="0"/>
            </a:xfrm>
            <a:prstGeom prst="line">
              <a:avLst/>
            </a:prstGeom>
            <a:noFill/>
            <a:ln w="25400">
              <a:solidFill>
                <a:srgbClr val="5F5F5F"/>
              </a:solidFill>
              <a:prstDash val="sysDot"/>
              <a:round/>
              <a:headEnd/>
              <a:tailEnd type="oval" w="med" len="med"/>
            </a:ln>
          </p:spPr>
          <p:txBody>
            <a:bodyPr/>
            <a:lstStyle/>
            <a:p>
              <a:pPr algn="ctr"/>
              <a:endParaRPr lang="zh-CN" altLang="en-US">
                <a:latin typeface="Arial" pitchFamily="34" charset="0"/>
                <a:ea typeface="宋体" pitchFamily="2" charset="-122"/>
                <a:cs typeface="Arial" pitchFamily="34" charset="0"/>
              </a:endParaRPr>
            </a:p>
          </p:txBody>
        </p:sp>
        <p:grpSp>
          <p:nvGrpSpPr>
            <p:cNvPr id="12" name="Group 53"/>
            <p:cNvGrpSpPr>
              <a:grpSpLocks/>
            </p:cNvGrpSpPr>
            <p:nvPr/>
          </p:nvGrpSpPr>
          <p:grpSpPr bwMode="auto">
            <a:xfrm>
              <a:off x="1239" y="1515"/>
              <a:ext cx="115" cy="115"/>
              <a:chOff x="1239" y="1515"/>
              <a:chExt cx="115" cy="115"/>
            </a:xfrm>
          </p:grpSpPr>
          <p:sp>
            <p:nvSpPr>
              <p:cNvPr id="24614" name="AutoShape 54"/>
              <p:cNvSpPr>
                <a:spLocks noChangeArrowheads="1"/>
              </p:cNvSpPr>
              <p:nvPr/>
            </p:nvSpPr>
            <p:spPr bwMode="auto">
              <a:xfrm rot="2700000">
                <a:off x="1234" y="1510"/>
                <a:ext cx="115" cy="115"/>
              </a:xfrm>
              <a:prstGeom prst="rtTriangle">
                <a:avLst/>
              </a:prstGeom>
              <a:solidFill>
                <a:srgbClr val="808080"/>
              </a:solidFill>
              <a:ln w="9525">
                <a:noFill/>
                <a:miter lim="800000"/>
                <a:headEnd/>
                <a:tailEnd/>
              </a:ln>
            </p:spPr>
            <p:txBody>
              <a:bodyPr wrap="none" anchor="ctr"/>
              <a:lstStyle/>
              <a:p>
                <a:pPr algn="ctr">
                  <a:buFont typeface="Wingdings" pitchFamily="2" charset="2"/>
                  <a:buNone/>
                </a:pPr>
                <a:endParaRPr lang="zh-CN" altLang="en-US">
                  <a:solidFill>
                    <a:srgbClr val="000000"/>
                  </a:solidFill>
                  <a:latin typeface="Arial" pitchFamily="34" charset="0"/>
                  <a:ea typeface="宋体" pitchFamily="2" charset="-122"/>
                </a:endParaRPr>
              </a:p>
            </p:txBody>
          </p:sp>
          <p:sp>
            <p:nvSpPr>
              <p:cNvPr id="24615" name="AutoShape 55"/>
              <p:cNvSpPr>
                <a:spLocks noChangeArrowheads="1"/>
              </p:cNvSpPr>
              <p:nvPr/>
            </p:nvSpPr>
            <p:spPr bwMode="auto">
              <a:xfrm rot="18900000" flipH="1">
                <a:off x="1234" y="1510"/>
                <a:ext cx="115" cy="115"/>
              </a:xfrm>
              <a:prstGeom prst="rtTriangle">
                <a:avLst/>
              </a:prstGeom>
              <a:solidFill>
                <a:schemeClr val="accent2"/>
              </a:solidFill>
              <a:ln w="9525">
                <a:noFill/>
                <a:miter lim="800000"/>
                <a:headEnd/>
                <a:tailEnd/>
              </a:ln>
            </p:spPr>
            <p:txBody>
              <a:bodyPr wrap="none" anchor="ctr"/>
              <a:lstStyle/>
              <a:p>
                <a:pPr algn="ctr">
                  <a:buFont typeface="Wingdings" pitchFamily="2" charset="2"/>
                  <a:buNone/>
                </a:pPr>
                <a:endParaRPr lang="zh-CN" altLang="en-US">
                  <a:solidFill>
                    <a:srgbClr val="000000"/>
                  </a:solidFill>
                  <a:latin typeface="Arial" pitchFamily="34" charset="0"/>
                  <a:ea typeface="宋体" pitchFamily="2" charset="-122"/>
                </a:endParaRPr>
              </a:p>
            </p:txBody>
          </p:sp>
        </p:grpSp>
        <p:sp>
          <p:nvSpPr>
            <p:cNvPr id="24616" name="Text Box 56"/>
            <p:cNvSpPr txBox="1">
              <a:spLocks noChangeArrowheads="1"/>
            </p:cNvSpPr>
            <p:nvPr/>
          </p:nvSpPr>
          <p:spPr bwMode="auto">
            <a:xfrm>
              <a:off x="1899" y="1251"/>
              <a:ext cx="2367" cy="326"/>
            </a:xfrm>
            <a:prstGeom prst="rect">
              <a:avLst/>
            </a:prstGeom>
            <a:noFill/>
            <a:ln w="9525">
              <a:noFill/>
              <a:miter lim="800000"/>
              <a:headEnd/>
              <a:tailEnd/>
            </a:ln>
          </p:spPr>
          <p:txBody>
            <a:bodyPr wrap="none">
              <a:spAutoFit/>
            </a:bodyPr>
            <a:lstStyle/>
            <a:p>
              <a:pPr eaLnBrk="0" hangingPunct="0">
                <a:buFont typeface="Wingdings" pitchFamily="2" charset="2"/>
                <a:buNone/>
              </a:pPr>
              <a:r>
                <a:rPr lang="zh-CN" altLang="en-US" sz="2800" b="1">
                  <a:solidFill>
                    <a:srgbClr val="000000"/>
                  </a:solidFill>
                  <a:latin typeface="宋体" pitchFamily="2" charset="-122"/>
                  <a:ea typeface="宋体" pitchFamily="2" charset="-122"/>
                </a:rPr>
                <a:t>七、企业创新能力评价</a:t>
              </a:r>
              <a:endParaRPr lang="en-US" altLang="zh-CN" sz="2800" b="1">
                <a:solidFill>
                  <a:srgbClr val="000000"/>
                </a:solidFill>
                <a:latin typeface="宋体" pitchFamily="2" charset="-122"/>
                <a:ea typeface="宋体" pitchFamily="2" charset="-122"/>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zh-CN" altLang="en-US" smtClean="0">
                <a:ea typeface="宋体" pitchFamily="2" charset="-122"/>
              </a:rPr>
              <a:t>一、年限</a:t>
            </a:r>
            <a:endParaRPr lang="en-US" altLang="zh-CN" smtClean="0">
              <a:ea typeface="宋体" pitchFamily="2" charset="-122"/>
            </a:endParaRPr>
          </a:p>
        </p:txBody>
      </p:sp>
      <p:sp>
        <p:nvSpPr>
          <p:cNvPr id="26626" name="内容占位符 1"/>
          <p:cNvSpPr>
            <a:spLocks noGrp="1" noChangeArrowheads="1"/>
          </p:cNvSpPr>
          <p:nvPr>
            <p:ph idx="1"/>
          </p:nvPr>
        </p:nvSpPr>
        <p:spPr>
          <a:xfrm>
            <a:off x="457200" y="1600200"/>
            <a:ext cx="8229600" cy="3998913"/>
          </a:xfrm>
        </p:spPr>
        <p:txBody>
          <a:bodyPr/>
          <a:lstStyle/>
          <a:p>
            <a:pPr marL="0" indent="0">
              <a:buFont typeface="Wingdings" pitchFamily="2" charset="2"/>
              <a:buNone/>
            </a:pPr>
            <a:r>
              <a:rPr lang="zh-CN" altLang="en-US" dirty="0" smtClean="0">
                <a:ea typeface="宋体" pitchFamily="2" charset="-122"/>
              </a:rPr>
              <a:t>1、《认定办法》第十一条（一）款“企业申请认定时须注册成立一年以上” 是指企业须</a:t>
            </a:r>
            <a:r>
              <a:rPr lang="zh-CN" altLang="en-US" dirty="0" smtClean="0">
                <a:solidFill>
                  <a:srgbClr val="FF0000"/>
                </a:solidFill>
                <a:ea typeface="宋体" pitchFamily="2" charset="-122"/>
              </a:rPr>
              <a:t>注册成立365个日历天数</a:t>
            </a:r>
            <a:r>
              <a:rPr lang="zh-CN" altLang="en-US" dirty="0" smtClean="0">
                <a:ea typeface="宋体" pitchFamily="2" charset="-122"/>
              </a:rPr>
              <a:t>以上。</a:t>
            </a:r>
          </a:p>
          <a:p>
            <a:pPr marL="0" indent="0">
              <a:buFont typeface="Wingdings" pitchFamily="2" charset="2"/>
              <a:buNone/>
            </a:pPr>
            <a:endParaRPr lang="zh-CN" altLang="en-US" dirty="0" smtClean="0">
              <a:ea typeface="宋体" pitchFamily="2" charset="-122"/>
            </a:endParaRPr>
          </a:p>
          <a:p>
            <a:pPr marL="0" indent="0">
              <a:buFont typeface="Wingdings" pitchFamily="2" charset="2"/>
              <a:buNone/>
            </a:pPr>
            <a:r>
              <a:rPr lang="zh-CN" altLang="en-US" dirty="0" smtClean="0">
                <a:ea typeface="宋体" pitchFamily="2" charset="-122"/>
              </a:rPr>
              <a:t>2、排除性条件：</a:t>
            </a:r>
          </a:p>
          <a:p>
            <a:pPr marL="0" indent="0">
              <a:buFont typeface="Wingdings" pitchFamily="2" charset="2"/>
              <a:buNone/>
            </a:pPr>
            <a:r>
              <a:rPr lang="zh-CN" altLang="en-US" dirty="0" smtClean="0">
                <a:ea typeface="宋体" pitchFamily="2" charset="-122"/>
              </a:rPr>
              <a:t>第十一条（八）款“申请认定前一年内未发生重大安全、重大质量事故或严重环境违法行为”是指</a:t>
            </a:r>
            <a:r>
              <a:rPr lang="zh-CN" altLang="en-US" dirty="0" smtClean="0">
                <a:solidFill>
                  <a:srgbClr val="FF0000"/>
                </a:solidFill>
                <a:ea typeface="宋体" pitchFamily="2" charset="-122"/>
              </a:rPr>
              <a:t>申请前的365天之内</a:t>
            </a:r>
            <a:r>
              <a:rPr lang="zh-CN" altLang="en-US" dirty="0" smtClean="0">
                <a:ea typeface="宋体" pitchFamily="2" charset="-122"/>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zh-CN" altLang="en-US" smtClean="0">
                <a:ea typeface="宋体" pitchFamily="2" charset="-122"/>
              </a:rPr>
              <a:t>二、知识产权</a:t>
            </a:r>
            <a:endParaRPr lang="en-US" altLang="zh-CN" smtClean="0">
              <a:ea typeface="宋体" pitchFamily="2" charset="-122"/>
            </a:endParaRPr>
          </a:p>
        </p:txBody>
      </p:sp>
      <p:sp>
        <p:nvSpPr>
          <p:cNvPr id="28674" name="内容占位符 1"/>
          <p:cNvSpPr>
            <a:spLocks noGrp="1" noChangeArrowheads="1"/>
          </p:cNvSpPr>
          <p:nvPr>
            <p:ph idx="1"/>
          </p:nvPr>
        </p:nvSpPr>
        <p:spPr>
          <a:xfrm>
            <a:off x="457200" y="1219200"/>
            <a:ext cx="8229600" cy="5148263"/>
          </a:xfrm>
        </p:spPr>
        <p:txBody>
          <a:bodyPr/>
          <a:lstStyle/>
          <a:p>
            <a:pPr marL="0" indent="0">
              <a:buFont typeface="Wingdings" pitchFamily="2" charset="2"/>
              <a:buNone/>
            </a:pPr>
            <a:r>
              <a:rPr lang="zh-CN" altLang="en-US" dirty="0" smtClean="0">
                <a:ea typeface="宋体" pitchFamily="2" charset="-122"/>
              </a:rPr>
              <a:t>1、《认定办法》）第十一条（二）款指出企业通过自主研发、受让、受赠、并购等方式，获得对其主要产品（服务）在技术上发挥核心作用的</a:t>
            </a:r>
            <a:r>
              <a:rPr lang="zh-CN" altLang="en-US" dirty="0" smtClean="0">
                <a:solidFill>
                  <a:srgbClr val="FF0000"/>
                </a:solidFill>
                <a:ea typeface="宋体" pitchFamily="2" charset="-122"/>
              </a:rPr>
              <a:t>知识产权的所有权</a:t>
            </a:r>
            <a:r>
              <a:rPr lang="zh-CN" altLang="en-US" dirty="0" smtClean="0">
                <a:ea typeface="宋体" pitchFamily="2" charset="-122"/>
              </a:rPr>
              <a:t>。</a:t>
            </a:r>
            <a:endParaRPr lang="en-US" altLang="zh-CN" dirty="0" smtClean="0">
              <a:ea typeface="宋体" pitchFamily="2" charset="-122"/>
            </a:endParaRPr>
          </a:p>
          <a:p>
            <a:pPr marL="0" indent="0">
              <a:buFont typeface="Wingdings" pitchFamily="2" charset="2"/>
              <a:buNone/>
            </a:pPr>
            <a:endParaRPr lang="zh-CN" altLang="en-US" dirty="0" smtClean="0">
              <a:ea typeface="宋体" pitchFamily="2" charset="-122"/>
            </a:endParaRPr>
          </a:p>
          <a:p>
            <a:pPr marL="0" indent="0">
              <a:buFont typeface="Wingdings" pitchFamily="2" charset="2"/>
              <a:buNone/>
            </a:pPr>
            <a:r>
              <a:rPr lang="zh-CN" altLang="en-US" dirty="0" smtClean="0">
                <a:ea typeface="宋体" pitchFamily="2" charset="-122"/>
              </a:rPr>
              <a:t>2、《工作指引》指出知识产权须在</a:t>
            </a:r>
            <a:r>
              <a:rPr lang="zh-CN" altLang="en-US" dirty="0" smtClean="0">
                <a:solidFill>
                  <a:srgbClr val="FF0000"/>
                </a:solidFill>
                <a:ea typeface="宋体" pitchFamily="2" charset="-122"/>
              </a:rPr>
              <a:t>中国境内</a:t>
            </a:r>
            <a:r>
              <a:rPr lang="zh-CN" altLang="en-US" dirty="0" smtClean="0">
                <a:ea typeface="宋体" pitchFamily="2" charset="-122"/>
              </a:rPr>
              <a:t>授权或审批审定，并在中国法律的</a:t>
            </a:r>
            <a:r>
              <a:rPr lang="zh-CN" altLang="en-US" dirty="0" smtClean="0">
                <a:solidFill>
                  <a:srgbClr val="FF0000"/>
                </a:solidFill>
                <a:ea typeface="宋体" pitchFamily="2" charset="-122"/>
              </a:rPr>
              <a:t>有效保护期内</a:t>
            </a:r>
            <a:r>
              <a:rPr lang="zh-CN" altLang="en-US" dirty="0" smtClean="0">
                <a:ea typeface="宋体" pitchFamily="2" charset="-122"/>
              </a:rPr>
              <a:t>。知识产权权属人应为</a:t>
            </a:r>
            <a:r>
              <a:rPr lang="zh-CN" altLang="en-US" dirty="0" smtClean="0">
                <a:solidFill>
                  <a:srgbClr val="FF0000"/>
                </a:solidFill>
                <a:ea typeface="宋体" pitchFamily="2" charset="-122"/>
              </a:rPr>
              <a:t>申请企业</a:t>
            </a:r>
            <a:r>
              <a:rPr lang="zh-CN" altLang="en-US" dirty="0" smtClean="0">
                <a:ea typeface="宋体" pitchFamily="2" charset="-122"/>
              </a:rPr>
              <a:t>。在申请高新技术企业及高新技术企业资格存续期内，知识产权有多个权属人时，只能由</a:t>
            </a:r>
            <a:r>
              <a:rPr lang="zh-CN" altLang="en-US" dirty="0" smtClean="0">
                <a:solidFill>
                  <a:srgbClr val="FF0000"/>
                </a:solidFill>
                <a:ea typeface="宋体" pitchFamily="2" charset="-122"/>
              </a:rPr>
              <a:t>一个权属人</a:t>
            </a:r>
            <a:r>
              <a:rPr lang="zh-CN" altLang="en-US" dirty="0" smtClean="0">
                <a:ea typeface="宋体" pitchFamily="2" charset="-122"/>
              </a:rPr>
              <a:t>在申请时使用。</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zh-CN" altLang="en-US" smtClean="0">
                <a:ea typeface="宋体" pitchFamily="2" charset="-122"/>
              </a:rPr>
              <a:t>二、知识产权</a:t>
            </a:r>
            <a:endParaRPr lang="en-US" altLang="zh-CN" smtClean="0">
              <a:ea typeface="宋体" pitchFamily="2" charset="-122"/>
            </a:endParaRPr>
          </a:p>
        </p:txBody>
      </p:sp>
      <p:sp>
        <p:nvSpPr>
          <p:cNvPr id="30722" name="内容占位符 1"/>
          <p:cNvSpPr>
            <a:spLocks noGrp="1" noChangeArrowheads="1"/>
          </p:cNvSpPr>
          <p:nvPr>
            <p:ph idx="1"/>
          </p:nvPr>
        </p:nvSpPr>
        <p:spPr>
          <a:xfrm>
            <a:off x="457200" y="1219200"/>
            <a:ext cx="8213725" cy="5426075"/>
          </a:xfrm>
        </p:spPr>
        <p:txBody>
          <a:bodyPr/>
          <a:lstStyle/>
          <a:p>
            <a:pPr marL="0" indent="0">
              <a:buFont typeface="Wingdings" pitchFamily="2" charset="2"/>
              <a:buNone/>
            </a:pPr>
            <a:r>
              <a:rPr lang="zh-CN" altLang="en-US" dirty="0" smtClean="0">
                <a:ea typeface="宋体" pitchFamily="2" charset="-122"/>
              </a:rPr>
              <a:t>3、《工作指引》指出对企业知识产权采用分类评价方式，其中：发明专利（含国防专利）、植物新品种、国家级农作物品种、国家新药、国家一级中药保护品种、集成电路布图设计专有权等按Ⅰ类评价；实用新型专利、外观设计专利、软件著作权等（不含商标）按Ⅱ类评价。 </a:t>
            </a:r>
            <a:r>
              <a:rPr lang="zh-CN" altLang="en-US" dirty="0" smtClean="0">
                <a:solidFill>
                  <a:srgbClr val="FF0000"/>
                </a:solidFill>
                <a:ea typeface="宋体" pitchFamily="2" charset="-122"/>
              </a:rPr>
              <a:t>按Ⅱ类评价的知识产权在申请高新技术企业时，仅限使用一次。</a:t>
            </a:r>
            <a:endParaRPr lang="en-US" altLang="zh-CN" dirty="0" smtClean="0">
              <a:solidFill>
                <a:srgbClr val="FF0000"/>
              </a:solidFill>
              <a:ea typeface="宋体" pitchFamily="2" charset="-122"/>
            </a:endParaRPr>
          </a:p>
          <a:p>
            <a:pPr marL="0" indent="0">
              <a:buFont typeface="Wingdings" pitchFamily="2" charset="2"/>
              <a:buNone/>
            </a:pPr>
            <a:endParaRPr lang="zh-CN" altLang="en-US" dirty="0" smtClean="0">
              <a:ea typeface="宋体" pitchFamily="2" charset="-122"/>
            </a:endParaRPr>
          </a:p>
          <a:p>
            <a:pPr marL="0" indent="0">
              <a:buFont typeface="Wingdings" pitchFamily="2" charset="2"/>
              <a:buNone/>
            </a:pPr>
            <a:r>
              <a:rPr lang="zh-CN" altLang="en-US" dirty="0" smtClean="0">
                <a:ea typeface="宋体" pitchFamily="2" charset="-122"/>
              </a:rPr>
              <a:t>4、《工作指引》明确了专利的有效性以企业申请认定前获得授权证书或</a:t>
            </a:r>
            <a:r>
              <a:rPr lang="zh-CN" altLang="en-US" dirty="0" smtClean="0">
                <a:solidFill>
                  <a:srgbClr val="FF0000"/>
                </a:solidFill>
                <a:ea typeface="宋体" pitchFamily="2" charset="-122"/>
              </a:rPr>
              <a:t>授权通知书并能提供缴费收据</a:t>
            </a:r>
            <a:r>
              <a:rPr lang="zh-CN" altLang="en-US" dirty="0" smtClean="0">
                <a:ea typeface="宋体" pitchFamily="2" charset="-122"/>
              </a:rPr>
              <a:t>为准。</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zh-CN" altLang="en-US" smtClean="0">
                <a:ea typeface="宋体" pitchFamily="2" charset="-122"/>
              </a:rPr>
              <a:t>三、科技人员</a:t>
            </a:r>
            <a:endParaRPr lang="en-US" altLang="zh-CN" smtClean="0">
              <a:ea typeface="宋体" pitchFamily="2" charset="-122"/>
            </a:endParaRPr>
          </a:p>
        </p:txBody>
      </p:sp>
      <p:sp>
        <p:nvSpPr>
          <p:cNvPr id="32770" name="内容占位符 1"/>
          <p:cNvSpPr>
            <a:spLocks noGrp="1" noChangeArrowheads="1"/>
          </p:cNvSpPr>
          <p:nvPr>
            <p:ph idx="1"/>
          </p:nvPr>
        </p:nvSpPr>
        <p:spPr>
          <a:xfrm>
            <a:off x="457200" y="1219200"/>
            <a:ext cx="8340725" cy="5426075"/>
          </a:xfrm>
        </p:spPr>
        <p:txBody>
          <a:bodyPr/>
          <a:lstStyle/>
          <a:p>
            <a:pPr marL="0" indent="0">
              <a:buFont typeface="Wingdings" pitchFamily="2" charset="2"/>
              <a:buNone/>
            </a:pPr>
            <a:r>
              <a:rPr lang="zh-CN" altLang="en-US" dirty="0" smtClean="0">
                <a:ea typeface="宋体" pitchFamily="2" charset="-122"/>
              </a:rPr>
              <a:t>1、《认定办法》）第十一条（四）款指出企业从事研发和相关技术创新活动的科技人员占企业当年职工总数的比例</a:t>
            </a:r>
            <a:r>
              <a:rPr lang="zh-CN" altLang="en-US" dirty="0" smtClean="0">
                <a:solidFill>
                  <a:srgbClr val="FF0000"/>
                </a:solidFill>
                <a:ea typeface="宋体" pitchFamily="2" charset="-122"/>
              </a:rPr>
              <a:t>不低于10%</a:t>
            </a:r>
            <a:r>
              <a:rPr lang="zh-CN" altLang="en-US" dirty="0" smtClean="0">
                <a:ea typeface="宋体" pitchFamily="2" charset="-122"/>
              </a:rPr>
              <a:t>。</a:t>
            </a:r>
            <a:endParaRPr lang="en-US" altLang="zh-CN" dirty="0" smtClean="0">
              <a:ea typeface="宋体" pitchFamily="2" charset="-122"/>
            </a:endParaRPr>
          </a:p>
          <a:p>
            <a:pPr marL="0" indent="0">
              <a:buFont typeface="Wingdings" pitchFamily="2" charset="2"/>
              <a:buNone/>
            </a:pPr>
            <a:endParaRPr lang="zh-CN" altLang="en-US" dirty="0" smtClean="0">
              <a:ea typeface="宋体" pitchFamily="2" charset="-122"/>
            </a:endParaRPr>
          </a:p>
          <a:p>
            <a:pPr marL="0" indent="0">
              <a:buFont typeface="Wingdings" pitchFamily="2" charset="2"/>
              <a:buNone/>
            </a:pPr>
            <a:r>
              <a:rPr lang="zh-CN" altLang="en-US" dirty="0" smtClean="0">
                <a:ea typeface="宋体" pitchFamily="2" charset="-122"/>
              </a:rPr>
              <a:t>2、《工作指引》指出企业当年职工总数、科技人员数均按照全年</a:t>
            </a:r>
            <a:r>
              <a:rPr lang="zh-CN" altLang="en-US" dirty="0" smtClean="0">
                <a:solidFill>
                  <a:srgbClr val="FF0000"/>
                </a:solidFill>
                <a:ea typeface="宋体" pitchFamily="2" charset="-122"/>
              </a:rPr>
              <a:t>月平均数</a:t>
            </a:r>
            <a:r>
              <a:rPr lang="zh-CN" altLang="en-US" dirty="0" smtClean="0">
                <a:ea typeface="宋体" pitchFamily="2" charset="-122"/>
              </a:rPr>
              <a:t>计算。</a:t>
            </a:r>
          </a:p>
          <a:p>
            <a:pPr marL="0" indent="0">
              <a:buFont typeface="Wingdings" pitchFamily="2" charset="2"/>
              <a:buNone/>
            </a:pPr>
            <a:r>
              <a:rPr lang="zh-CN" altLang="en-US" dirty="0" smtClean="0">
                <a:ea typeface="宋体" pitchFamily="2" charset="-122"/>
              </a:rPr>
              <a:t>月平均数=（月初数+月末数）÷2</a:t>
            </a:r>
          </a:p>
          <a:p>
            <a:pPr marL="0" indent="0">
              <a:buFont typeface="Wingdings" pitchFamily="2" charset="2"/>
              <a:buNone/>
            </a:pPr>
            <a:r>
              <a:rPr lang="zh-CN" altLang="en-US" dirty="0" smtClean="0">
                <a:ea typeface="宋体" pitchFamily="2" charset="-122"/>
              </a:rPr>
              <a:t>全年月平均数=全年各月平均数之和÷12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zh-CN" altLang="en-US" smtClean="0">
                <a:ea typeface="宋体" pitchFamily="2" charset="-122"/>
              </a:rPr>
              <a:t>四、研究开发费用</a:t>
            </a:r>
            <a:endParaRPr lang="en-US" altLang="zh-CN" smtClean="0">
              <a:ea typeface="宋体" pitchFamily="2" charset="-122"/>
            </a:endParaRPr>
          </a:p>
        </p:txBody>
      </p:sp>
      <p:sp>
        <p:nvSpPr>
          <p:cNvPr id="34818" name="内容占位符 1"/>
          <p:cNvSpPr>
            <a:spLocks noGrp="1" noChangeArrowheads="1"/>
          </p:cNvSpPr>
          <p:nvPr>
            <p:ph idx="1"/>
          </p:nvPr>
        </p:nvSpPr>
        <p:spPr>
          <a:xfrm>
            <a:off x="457200" y="1219200"/>
            <a:ext cx="8410575" cy="5426075"/>
          </a:xfrm>
        </p:spPr>
        <p:txBody>
          <a:bodyPr/>
          <a:lstStyle/>
          <a:p>
            <a:pPr marL="0" indent="0">
              <a:buFont typeface="Wingdings" pitchFamily="2" charset="2"/>
              <a:buNone/>
            </a:pPr>
            <a:r>
              <a:rPr lang="zh-CN" altLang="en-US" sz="2400" dirty="0" smtClean="0">
                <a:ea typeface="宋体" pitchFamily="2" charset="-122"/>
              </a:rPr>
              <a:t>1、《认定办法》）第十一条（五）款指出企业近三个会计年度（实际经营期不满三年的按实际经营时间计算）的研究开发费用总额占同期销售收入总额的比例符合如下要求： </a:t>
            </a:r>
          </a:p>
          <a:p>
            <a:pPr marL="0" indent="0">
              <a:buFont typeface="Wingdings" pitchFamily="2" charset="2"/>
              <a:buNone/>
            </a:pPr>
            <a:r>
              <a:rPr lang="zh-CN" altLang="en-US" sz="2400" dirty="0" smtClean="0">
                <a:ea typeface="宋体" pitchFamily="2" charset="-122"/>
              </a:rPr>
              <a:t>    最近一年销售收入小于5000万元（含）的企业，比例不低于5%； </a:t>
            </a:r>
          </a:p>
          <a:p>
            <a:pPr marL="0" indent="0">
              <a:buFont typeface="Wingdings" pitchFamily="2" charset="2"/>
              <a:buNone/>
            </a:pPr>
            <a:r>
              <a:rPr lang="zh-CN" altLang="en-US" sz="2400" dirty="0" smtClean="0">
                <a:ea typeface="宋体" pitchFamily="2" charset="-122"/>
              </a:rPr>
              <a:t>    最近一年销售收入在5000万元至2亿元（含）的企业，比例不低于4%； </a:t>
            </a:r>
          </a:p>
          <a:p>
            <a:pPr marL="0" indent="0">
              <a:buFont typeface="Wingdings" pitchFamily="2" charset="2"/>
              <a:buNone/>
            </a:pPr>
            <a:r>
              <a:rPr lang="zh-CN" altLang="en-US" sz="2400" dirty="0" smtClean="0">
                <a:ea typeface="宋体" pitchFamily="2" charset="-122"/>
              </a:rPr>
              <a:t>    最近一年销售收入在2亿元以上的企业，比例不低于3%。   </a:t>
            </a:r>
            <a:endParaRPr lang="en-US" altLang="zh-CN" sz="2400" dirty="0" smtClean="0">
              <a:ea typeface="宋体" pitchFamily="2" charset="-122"/>
            </a:endParaRPr>
          </a:p>
          <a:p>
            <a:pPr marL="0" indent="0">
              <a:buFont typeface="Wingdings" pitchFamily="2" charset="2"/>
              <a:buNone/>
            </a:pPr>
            <a:r>
              <a:rPr lang="en-US" altLang="zh-CN" sz="2400" dirty="0" smtClean="0">
                <a:ea typeface="宋体" pitchFamily="2" charset="-122"/>
              </a:rPr>
              <a:t>    </a:t>
            </a:r>
            <a:r>
              <a:rPr lang="zh-CN" altLang="en-US" sz="2400" dirty="0" smtClean="0">
                <a:ea typeface="宋体" pitchFamily="2" charset="-122"/>
              </a:rPr>
              <a:t> 其中，企业在中国境内发生的研究开发费用总额占全部研究开发费用总额的比例不低于60%。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zh-CN" altLang="en-US" smtClean="0">
                <a:ea typeface="宋体" pitchFamily="2" charset="-122"/>
              </a:rPr>
              <a:t>主要内容</a:t>
            </a:r>
            <a:endParaRPr lang="zh-CN" altLang="en-US" smtClean="0">
              <a:solidFill>
                <a:schemeClr val="accent1"/>
              </a:solidFill>
              <a:ea typeface="宋体" pitchFamily="2" charset="-122"/>
            </a:endParaRPr>
          </a:p>
        </p:txBody>
      </p:sp>
      <p:sp>
        <p:nvSpPr>
          <p:cNvPr id="15363"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pPr eaLnBrk="1" hangingPunct="1"/>
            <a:endParaRPr lang="zh-CN" altLang="en-US">
              <a:ea typeface="宋体" pitchFamily="2" charset="-122"/>
            </a:endParaRPr>
          </a:p>
        </p:txBody>
      </p:sp>
      <p:sp>
        <p:nvSpPr>
          <p:cNvPr id="15364" name="Line 46"/>
          <p:cNvSpPr>
            <a:spLocks noChangeShapeType="1"/>
          </p:cNvSpPr>
          <p:nvPr/>
        </p:nvSpPr>
        <p:spPr bwMode="auto">
          <a:xfrm flipV="1">
            <a:off x="1766888" y="2651125"/>
            <a:ext cx="5794375" cy="15875"/>
          </a:xfrm>
          <a:prstGeom prst="line">
            <a:avLst/>
          </a:prstGeom>
          <a:noFill/>
          <a:ln w="25400">
            <a:solidFill>
              <a:srgbClr val="5F5F5F"/>
            </a:solidFill>
            <a:prstDash val="sysDot"/>
            <a:round/>
            <a:headEnd/>
            <a:tailEnd type="oval" w="med" len="med"/>
          </a:ln>
        </p:spPr>
        <p:txBody>
          <a:bodyPr wrap="none" anchor="ctr"/>
          <a:lstStyle/>
          <a:p>
            <a:endParaRPr lang="zh-CN" altLang="en-US"/>
          </a:p>
        </p:txBody>
      </p:sp>
      <p:grpSp>
        <p:nvGrpSpPr>
          <p:cNvPr id="15365" name="Group 47"/>
          <p:cNvGrpSpPr>
            <a:grpSpLocks/>
          </p:cNvGrpSpPr>
          <p:nvPr/>
        </p:nvGrpSpPr>
        <p:grpSpPr bwMode="auto">
          <a:xfrm>
            <a:off x="1524000" y="2560638"/>
            <a:ext cx="182563" cy="182562"/>
            <a:chOff x="1239" y="1515"/>
            <a:chExt cx="115" cy="115"/>
          </a:xfrm>
        </p:grpSpPr>
        <p:sp>
          <p:nvSpPr>
            <p:cNvPr id="15378" name="AutoShape 48"/>
            <p:cNvSpPr>
              <a:spLocks noChangeArrowheads="1"/>
            </p:cNvSpPr>
            <p:nvPr/>
          </p:nvSpPr>
          <p:spPr bwMode="gray">
            <a:xfrm rot="2700000">
              <a:off x="1239" y="1515"/>
              <a:ext cx="115" cy="115"/>
            </a:xfrm>
            <a:prstGeom prst="rtTriangle">
              <a:avLst/>
            </a:prstGeom>
            <a:solidFill>
              <a:srgbClr val="808080"/>
            </a:solidFill>
            <a:ln w="9525" algn="ctr">
              <a:noFill/>
              <a:miter lim="800000"/>
              <a:headEnd/>
              <a:tailEnd/>
            </a:ln>
          </p:spPr>
          <p:txBody>
            <a:bodyPr rot="10800000" vert="eaVert" wrap="none" anchor="ctr"/>
            <a:lstStyle/>
            <a:p>
              <a:pPr algn="ctr" eaLnBrk="1" hangingPunct="1"/>
              <a:endParaRPr lang="zh-CN" altLang="en-US" sz="2400">
                <a:ea typeface="宋体" pitchFamily="2" charset="-122"/>
              </a:endParaRPr>
            </a:p>
          </p:txBody>
        </p:sp>
        <p:sp>
          <p:nvSpPr>
            <p:cNvPr id="15379" name="AutoShape 49"/>
            <p:cNvSpPr>
              <a:spLocks noChangeArrowheads="1"/>
            </p:cNvSpPr>
            <p:nvPr/>
          </p:nvSpPr>
          <p:spPr bwMode="gray">
            <a:xfrm rot="18900000" flipH="1">
              <a:off x="1239" y="1515"/>
              <a:ext cx="115" cy="115"/>
            </a:xfrm>
            <a:prstGeom prst="rtTriangle">
              <a:avLst/>
            </a:prstGeom>
            <a:solidFill>
              <a:schemeClr val="folHlink"/>
            </a:solidFill>
            <a:ln w="9525" algn="ctr">
              <a:noFill/>
              <a:miter lim="800000"/>
              <a:headEnd/>
              <a:tailEnd/>
            </a:ln>
          </p:spPr>
          <p:txBody>
            <a:bodyPr vert="eaVert" wrap="none" anchor="ctr"/>
            <a:lstStyle/>
            <a:p>
              <a:pPr algn="ctr" eaLnBrk="1" hangingPunct="1"/>
              <a:endParaRPr lang="zh-CN" altLang="en-US" sz="2400">
                <a:ea typeface="宋体" pitchFamily="2" charset="-122"/>
              </a:endParaRPr>
            </a:p>
          </p:txBody>
        </p:sp>
      </p:grpSp>
      <p:sp>
        <p:nvSpPr>
          <p:cNvPr id="15366" name="Text Box 50"/>
          <p:cNvSpPr txBox="1">
            <a:spLocks noChangeArrowheads="1"/>
          </p:cNvSpPr>
          <p:nvPr/>
        </p:nvSpPr>
        <p:spPr bwMode="auto">
          <a:xfrm>
            <a:off x="2351088" y="2127250"/>
            <a:ext cx="4673074" cy="461665"/>
          </a:xfrm>
          <a:prstGeom prst="rect">
            <a:avLst/>
          </a:prstGeom>
          <a:noFill/>
          <a:ln w="9525" algn="ctr">
            <a:noFill/>
            <a:miter lim="800000"/>
            <a:headEnd/>
            <a:tailEnd/>
          </a:ln>
        </p:spPr>
        <p:txBody>
          <a:bodyPr wrap="none">
            <a:spAutoFit/>
          </a:bodyPr>
          <a:lstStyle/>
          <a:p>
            <a:r>
              <a:rPr lang="zh-CN" altLang="en-US" sz="2400" b="1" dirty="0">
                <a:solidFill>
                  <a:srgbClr val="000000"/>
                </a:solidFill>
                <a:latin typeface="宋体" pitchFamily="2" charset="-122"/>
                <a:ea typeface="宋体" pitchFamily="2" charset="-122"/>
              </a:rPr>
              <a:t> </a:t>
            </a:r>
            <a:r>
              <a:rPr lang="zh-CN" altLang="en-US" sz="2400" b="1" dirty="0">
                <a:latin typeface="宋体" pitchFamily="2" charset="-122"/>
                <a:ea typeface="宋体" pitchFamily="2" charset="-122"/>
              </a:rPr>
              <a:t>第一部分  </a:t>
            </a:r>
            <a:r>
              <a:rPr lang="zh-CN" altLang="en-US" sz="2400" b="1" dirty="0" smtClean="0">
                <a:latin typeface="宋体" pitchFamily="2" charset="-122"/>
                <a:ea typeface="宋体" pitchFamily="2" charset="-122"/>
              </a:rPr>
              <a:t>高企政策</a:t>
            </a:r>
            <a:r>
              <a:rPr lang="zh-CN" altLang="en-US" sz="2400" b="1" dirty="0">
                <a:latin typeface="宋体" pitchFamily="2" charset="-122"/>
                <a:ea typeface="宋体" pitchFamily="2" charset="-122"/>
              </a:rPr>
              <a:t>背景及意义</a:t>
            </a:r>
            <a:endParaRPr lang="en-US" altLang="zh-CN" sz="2400" b="1" dirty="0">
              <a:latin typeface="宋体" pitchFamily="2" charset="-122"/>
              <a:ea typeface="宋体" pitchFamily="2" charset="-122"/>
            </a:endParaRPr>
          </a:p>
        </p:txBody>
      </p:sp>
      <p:grpSp>
        <p:nvGrpSpPr>
          <p:cNvPr id="15367" name="Group 57"/>
          <p:cNvGrpSpPr>
            <a:grpSpLocks/>
          </p:cNvGrpSpPr>
          <p:nvPr/>
        </p:nvGrpSpPr>
        <p:grpSpPr bwMode="auto">
          <a:xfrm>
            <a:off x="1524000" y="3270250"/>
            <a:ext cx="6037263" cy="615950"/>
            <a:chOff x="1239" y="1242"/>
            <a:chExt cx="3177" cy="388"/>
          </a:xfrm>
        </p:grpSpPr>
        <p:sp>
          <p:nvSpPr>
            <p:cNvPr id="15373" name="Line 58"/>
            <p:cNvSpPr>
              <a:spLocks noChangeShapeType="1"/>
            </p:cNvSpPr>
            <p:nvPr/>
          </p:nvSpPr>
          <p:spPr bwMode="auto">
            <a:xfrm>
              <a:off x="1392" y="1582"/>
              <a:ext cx="3024" cy="0"/>
            </a:xfrm>
            <a:prstGeom prst="line">
              <a:avLst/>
            </a:prstGeom>
            <a:noFill/>
            <a:ln w="25400">
              <a:solidFill>
                <a:srgbClr val="5F5F5F"/>
              </a:solidFill>
              <a:prstDash val="sysDot"/>
              <a:round/>
              <a:headEnd/>
              <a:tailEnd type="oval" w="med" len="med"/>
            </a:ln>
          </p:spPr>
          <p:txBody>
            <a:bodyPr wrap="none" anchor="ctr"/>
            <a:lstStyle/>
            <a:p>
              <a:endParaRPr lang="zh-CN" altLang="en-US"/>
            </a:p>
          </p:txBody>
        </p:sp>
        <p:grpSp>
          <p:nvGrpSpPr>
            <p:cNvPr id="15374" name="Group 59"/>
            <p:cNvGrpSpPr>
              <a:grpSpLocks/>
            </p:cNvGrpSpPr>
            <p:nvPr/>
          </p:nvGrpSpPr>
          <p:grpSpPr bwMode="auto">
            <a:xfrm>
              <a:off x="1239" y="1515"/>
              <a:ext cx="115" cy="115"/>
              <a:chOff x="1239" y="1515"/>
              <a:chExt cx="115" cy="115"/>
            </a:xfrm>
          </p:grpSpPr>
          <p:sp>
            <p:nvSpPr>
              <p:cNvPr id="15376" name="AutoShape 60"/>
              <p:cNvSpPr>
                <a:spLocks noChangeArrowheads="1"/>
              </p:cNvSpPr>
              <p:nvPr/>
            </p:nvSpPr>
            <p:spPr bwMode="gray">
              <a:xfrm rot="2700000">
                <a:off x="1239" y="1515"/>
                <a:ext cx="115" cy="115"/>
              </a:xfrm>
              <a:prstGeom prst="rtTriangle">
                <a:avLst/>
              </a:prstGeom>
              <a:solidFill>
                <a:srgbClr val="808080"/>
              </a:solidFill>
              <a:ln w="9525" algn="ctr">
                <a:noFill/>
                <a:miter lim="800000"/>
                <a:headEnd/>
                <a:tailEnd/>
              </a:ln>
            </p:spPr>
            <p:txBody>
              <a:bodyPr rot="10800000" vert="eaVert" wrap="none" anchor="ctr"/>
              <a:lstStyle/>
              <a:p>
                <a:pPr algn="ctr" eaLnBrk="1" hangingPunct="1"/>
                <a:endParaRPr lang="zh-CN" altLang="en-US" sz="2400">
                  <a:ea typeface="宋体" pitchFamily="2" charset="-122"/>
                </a:endParaRPr>
              </a:p>
            </p:txBody>
          </p:sp>
          <p:sp>
            <p:nvSpPr>
              <p:cNvPr id="15377" name="AutoShape 61"/>
              <p:cNvSpPr>
                <a:spLocks noChangeArrowheads="1"/>
              </p:cNvSpPr>
              <p:nvPr/>
            </p:nvSpPr>
            <p:spPr bwMode="gray">
              <a:xfrm rot="18900000" flipH="1">
                <a:off x="1239" y="1515"/>
                <a:ext cx="115" cy="115"/>
              </a:xfrm>
              <a:prstGeom prst="rtTriangle">
                <a:avLst/>
              </a:prstGeom>
              <a:solidFill>
                <a:schemeClr val="folHlink"/>
              </a:solidFill>
              <a:ln w="9525" algn="ctr">
                <a:noFill/>
                <a:miter lim="800000"/>
                <a:headEnd/>
                <a:tailEnd/>
              </a:ln>
            </p:spPr>
            <p:txBody>
              <a:bodyPr vert="eaVert" wrap="none" anchor="ctr"/>
              <a:lstStyle/>
              <a:p>
                <a:pPr algn="ctr" eaLnBrk="1" hangingPunct="1"/>
                <a:endParaRPr lang="zh-CN" altLang="en-US" sz="2400">
                  <a:ea typeface="宋体" pitchFamily="2" charset="-122"/>
                </a:endParaRPr>
              </a:p>
            </p:txBody>
          </p:sp>
        </p:grpSp>
        <p:sp>
          <p:nvSpPr>
            <p:cNvPr id="15375" name="Text Box 62"/>
            <p:cNvSpPr txBox="1">
              <a:spLocks noChangeArrowheads="1"/>
            </p:cNvSpPr>
            <p:nvPr/>
          </p:nvSpPr>
          <p:spPr bwMode="auto">
            <a:xfrm>
              <a:off x="1655" y="1242"/>
              <a:ext cx="2296" cy="291"/>
            </a:xfrm>
            <a:prstGeom prst="rect">
              <a:avLst/>
            </a:prstGeom>
            <a:noFill/>
            <a:ln w="9525" algn="ctr">
              <a:noFill/>
              <a:miter lim="800000"/>
              <a:headEnd/>
              <a:tailEnd/>
            </a:ln>
          </p:spPr>
          <p:txBody>
            <a:bodyPr wrap="none">
              <a:spAutoFit/>
            </a:bodyPr>
            <a:lstStyle/>
            <a:p>
              <a:r>
                <a:rPr lang="zh-CN" altLang="en-US" sz="2400" b="1" dirty="0">
                  <a:latin typeface="宋体" pitchFamily="2" charset="-122"/>
                  <a:ea typeface="宋体" pitchFamily="2" charset="-122"/>
                </a:rPr>
                <a:t> 第二部分  </a:t>
              </a:r>
              <a:r>
                <a:rPr lang="zh-CN" altLang="en-US" sz="2400" b="1" dirty="0" smtClean="0">
                  <a:latin typeface="宋体" pitchFamily="2" charset="-122"/>
                  <a:ea typeface="宋体" pitchFamily="2" charset="-122"/>
                </a:rPr>
                <a:t>现行高企</a:t>
              </a:r>
              <a:r>
                <a:rPr lang="zh-CN" altLang="en-US" sz="2400" b="1" dirty="0">
                  <a:latin typeface="宋体" pitchFamily="2" charset="-122"/>
                  <a:ea typeface="宋体" pitchFamily="2" charset="-122"/>
                </a:rPr>
                <a:t>政策解读</a:t>
              </a:r>
              <a:endParaRPr lang="en-US" altLang="zh-CN" sz="2400" b="1" dirty="0">
                <a:latin typeface="宋体" pitchFamily="2" charset="-122"/>
                <a:ea typeface="宋体" pitchFamily="2" charset="-122"/>
              </a:endParaRPr>
            </a:p>
          </p:txBody>
        </p:sp>
      </p:grpSp>
      <p:sp>
        <p:nvSpPr>
          <p:cNvPr id="15368" name="Line 46"/>
          <p:cNvSpPr>
            <a:spLocks noChangeShapeType="1"/>
          </p:cNvSpPr>
          <p:nvPr/>
        </p:nvSpPr>
        <p:spPr bwMode="auto">
          <a:xfrm flipV="1">
            <a:off x="1828800" y="4959350"/>
            <a:ext cx="5794375" cy="15875"/>
          </a:xfrm>
          <a:prstGeom prst="line">
            <a:avLst/>
          </a:prstGeom>
          <a:noFill/>
          <a:ln w="25400">
            <a:solidFill>
              <a:srgbClr val="5F5F5F"/>
            </a:solidFill>
            <a:prstDash val="sysDot"/>
            <a:round/>
            <a:headEnd/>
            <a:tailEnd type="oval" w="med" len="med"/>
          </a:ln>
        </p:spPr>
        <p:txBody>
          <a:bodyPr wrap="none" anchor="ctr"/>
          <a:lstStyle/>
          <a:p>
            <a:endParaRPr lang="zh-CN" altLang="en-US"/>
          </a:p>
        </p:txBody>
      </p:sp>
      <p:grpSp>
        <p:nvGrpSpPr>
          <p:cNvPr id="15369" name="Group 47"/>
          <p:cNvGrpSpPr>
            <a:grpSpLocks/>
          </p:cNvGrpSpPr>
          <p:nvPr/>
        </p:nvGrpSpPr>
        <p:grpSpPr bwMode="auto">
          <a:xfrm>
            <a:off x="1582738" y="4846638"/>
            <a:ext cx="182562" cy="182562"/>
            <a:chOff x="1239" y="1515"/>
            <a:chExt cx="115" cy="115"/>
          </a:xfrm>
        </p:grpSpPr>
        <p:sp>
          <p:nvSpPr>
            <p:cNvPr id="15371" name="AutoShape 48"/>
            <p:cNvSpPr>
              <a:spLocks noChangeArrowheads="1"/>
            </p:cNvSpPr>
            <p:nvPr/>
          </p:nvSpPr>
          <p:spPr bwMode="gray">
            <a:xfrm rot="2700000">
              <a:off x="1239" y="1515"/>
              <a:ext cx="115" cy="115"/>
            </a:xfrm>
            <a:prstGeom prst="rtTriangle">
              <a:avLst/>
            </a:prstGeom>
            <a:solidFill>
              <a:srgbClr val="808080"/>
            </a:solidFill>
            <a:ln w="9525" algn="ctr">
              <a:noFill/>
              <a:miter lim="800000"/>
              <a:headEnd/>
              <a:tailEnd/>
            </a:ln>
          </p:spPr>
          <p:txBody>
            <a:bodyPr rot="10800000" vert="eaVert" wrap="none" anchor="ctr"/>
            <a:lstStyle/>
            <a:p>
              <a:pPr algn="ctr" eaLnBrk="1" hangingPunct="1"/>
              <a:endParaRPr lang="zh-CN" altLang="en-US" sz="2400">
                <a:ea typeface="宋体" pitchFamily="2" charset="-122"/>
              </a:endParaRPr>
            </a:p>
          </p:txBody>
        </p:sp>
        <p:sp>
          <p:nvSpPr>
            <p:cNvPr id="15372" name="AutoShape 49"/>
            <p:cNvSpPr>
              <a:spLocks noChangeArrowheads="1"/>
            </p:cNvSpPr>
            <p:nvPr/>
          </p:nvSpPr>
          <p:spPr bwMode="gray">
            <a:xfrm rot="18900000" flipH="1">
              <a:off x="1239" y="1515"/>
              <a:ext cx="115" cy="115"/>
            </a:xfrm>
            <a:prstGeom prst="rtTriangle">
              <a:avLst/>
            </a:prstGeom>
            <a:solidFill>
              <a:schemeClr val="folHlink"/>
            </a:solidFill>
            <a:ln w="9525" algn="ctr">
              <a:noFill/>
              <a:miter lim="800000"/>
              <a:headEnd/>
              <a:tailEnd/>
            </a:ln>
          </p:spPr>
          <p:txBody>
            <a:bodyPr vert="eaVert" wrap="none" anchor="ctr"/>
            <a:lstStyle/>
            <a:p>
              <a:pPr algn="ctr" eaLnBrk="1" hangingPunct="1"/>
              <a:endParaRPr lang="zh-CN" altLang="en-US" sz="2400">
                <a:ea typeface="宋体" pitchFamily="2" charset="-122"/>
              </a:endParaRPr>
            </a:p>
          </p:txBody>
        </p:sp>
      </p:grpSp>
      <p:sp>
        <p:nvSpPr>
          <p:cNvPr id="15370" name="Text Box 50"/>
          <p:cNvSpPr txBox="1">
            <a:spLocks noChangeArrowheads="1"/>
          </p:cNvSpPr>
          <p:nvPr/>
        </p:nvSpPr>
        <p:spPr bwMode="auto">
          <a:xfrm>
            <a:off x="2409825" y="4413250"/>
            <a:ext cx="4363695" cy="461665"/>
          </a:xfrm>
          <a:prstGeom prst="rect">
            <a:avLst/>
          </a:prstGeom>
          <a:noFill/>
          <a:ln w="9525" algn="ctr">
            <a:noFill/>
            <a:miter lim="800000"/>
            <a:headEnd/>
            <a:tailEnd/>
          </a:ln>
        </p:spPr>
        <p:txBody>
          <a:bodyPr wrap="none">
            <a:spAutoFit/>
          </a:bodyPr>
          <a:lstStyle/>
          <a:p>
            <a:r>
              <a:rPr lang="zh-CN" altLang="en-US" sz="2400" b="1" dirty="0">
                <a:solidFill>
                  <a:srgbClr val="000000"/>
                </a:solidFill>
                <a:latin typeface="宋体" pitchFamily="2" charset="-122"/>
                <a:ea typeface="宋体" pitchFamily="2" charset="-122"/>
              </a:rPr>
              <a:t> 第三部分  </a:t>
            </a:r>
            <a:r>
              <a:rPr lang="zh-CN" altLang="en-US" sz="2400" b="1" dirty="0" smtClean="0">
                <a:solidFill>
                  <a:srgbClr val="000000"/>
                </a:solidFill>
                <a:latin typeface="宋体" pitchFamily="2" charset="-122"/>
                <a:ea typeface="宋体" pitchFamily="2" charset="-122"/>
              </a:rPr>
              <a:t>申报常见问题分析</a:t>
            </a:r>
            <a:endParaRPr lang="en-US" altLang="zh-CN" sz="2400" b="1" dirty="0">
              <a:latin typeface="宋体" pitchFamily="2" charset="-122"/>
              <a:ea typeface="宋体" pitchFamily="2" charset="-122"/>
            </a:endParaRPr>
          </a:p>
        </p:txBody>
      </p:sp>
      <p:sp>
        <p:nvSpPr>
          <p:cNvPr id="20" name="矩形 19"/>
          <p:cNvSpPr/>
          <p:nvPr/>
        </p:nvSpPr>
        <p:spPr>
          <a:xfrm>
            <a:off x="2590800" y="5410200"/>
            <a:ext cx="4520789" cy="461665"/>
          </a:xfrm>
          <a:prstGeom prst="rect">
            <a:avLst/>
          </a:prstGeom>
        </p:spPr>
        <p:txBody>
          <a:bodyPr wrap="none">
            <a:spAutoFit/>
          </a:bodyPr>
          <a:lstStyle/>
          <a:p>
            <a:r>
              <a:rPr lang="zh-CN" altLang="en-US" sz="2400" b="1" dirty="0" smtClean="0">
                <a:solidFill>
                  <a:srgbClr val="000000"/>
                </a:solidFill>
                <a:latin typeface="宋体" pitchFamily="2" charset="-122"/>
                <a:ea typeface="宋体" pitchFamily="2" charset="-122"/>
              </a:rPr>
              <a:t>第四部分  </a:t>
            </a:r>
            <a:r>
              <a:rPr lang="en-US" altLang="zh-CN" sz="2400" b="1" dirty="0" smtClean="0">
                <a:solidFill>
                  <a:srgbClr val="000000"/>
                </a:solidFill>
                <a:latin typeface="宋体" pitchFamily="2" charset="-122"/>
                <a:ea typeface="宋体" pitchFamily="2" charset="-122"/>
              </a:rPr>
              <a:t>2020</a:t>
            </a:r>
            <a:r>
              <a:rPr lang="zh-CN" altLang="en-US" sz="2400" b="1" dirty="0" smtClean="0">
                <a:solidFill>
                  <a:srgbClr val="000000"/>
                </a:solidFill>
                <a:latin typeface="宋体" pitchFamily="2" charset="-122"/>
                <a:ea typeface="宋体" pitchFamily="2" charset="-122"/>
              </a:rPr>
              <a:t>年国家有关要求</a:t>
            </a:r>
            <a:endParaRPr lang="zh-CN" altLang="en-US" sz="2400" dirty="0"/>
          </a:p>
        </p:txBody>
      </p:sp>
      <p:sp>
        <p:nvSpPr>
          <p:cNvPr id="21" name="Line 46"/>
          <p:cNvSpPr>
            <a:spLocks noChangeShapeType="1"/>
          </p:cNvSpPr>
          <p:nvPr/>
        </p:nvSpPr>
        <p:spPr bwMode="auto">
          <a:xfrm flipV="1">
            <a:off x="1905000" y="6019800"/>
            <a:ext cx="5794375" cy="15875"/>
          </a:xfrm>
          <a:prstGeom prst="line">
            <a:avLst/>
          </a:prstGeom>
          <a:noFill/>
          <a:ln w="25400">
            <a:solidFill>
              <a:srgbClr val="5F5F5F"/>
            </a:solidFill>
            <a:prstDash val="sysDot"/>
            <a:round/>
            <a:headEnd/>
            <a:tailEnd type="oval" w="med" len="med"/>
          </a:ln>
        </p:spPr>
        <p:txBody>
          <a:bodyPr wrap="none" anchor="ctr"/>
          <a:lstStyle/>
          <a:p>
            <a:endParaRPr lang="zh-CN" altLang="en-US"/>
          </a:p>
        </p:txBody>
      </p:sp>
      <p:grpSp>
        <p:nvGrpSpPr>
          <p:cNvPr id="22" name="Group 47"/>
          <p:cNvGrpSpPr>
            <a:grpSpLocks/>
          </p:cNvGrpSpPr>
          <p:nvPr/>
        </p:nvGrpSpPr>
        <p:grpSpPr bwMode="auto">
          <a:xfrm>
            <a:off x="1676400" y="5943600"/>
            <a:ext cx="182562" cy="182562"/>
            <a:chOff x="1239" y="1515"/>
            <a:chExt cx="115" cy="115"/>
          </a:xfrm>
        </p:grpSpPr>
        <p:sp>
          <p:nvSpPr>
            <p:cNvPr id="23" name="AutoShape 48"/>
            <p:cNvSpPr>
              <a:spLocks noChangeArrowheads="1"/>
            </p:cNvSpPr>
            <p:nvPr/>
          </p:nvSpPr>
          <p:spPr bwMode="gray">
            <a:xfrm rot="2700000">
              <a:off x="1239" y="1515"/>
              <a:ext cx="115" cy="115"/>
            </a:xfrm>
            <a:prstGeom prst="rtTriangle">
              <a:avLst/>
            </a:prstGeom>
            <a:solidFill>
              <a:srgbClr val="808080"/>
            </a:solidFill>
            <a:ln w="9525" algn="ctr">
              <a:noFill/>
              <a:miter lim="800000"/>
              <a:headEnd/>
              <a:tailEnd/>
            </a:ln>
          </p:spPr>
          <p:txBody>
            <a:bodyPr rot="10800000" vert="eaVert" wrap="none" anchor="ctr"/>
            <a:lstStyle/>
            <a:p>
              <a:pPr algn="ctr" eaLnBrk="1" hangingPunct="1"/>
              <a:endParaRPr lang="zh-CN" altLang="en-US" sz="2400">
                <a:ea typeface="宋体" pitchFamily="2" charset="-122"/>
              </a:endParaRPr>
            </a:p>
          </p:txBody>
        </p:sp>
        <p:sp>
          <p:nvSpPr>
            <p:cNvPr id="24" name="AutoShape 49"/>
            <p:cNvSpPr>
              <a:spLocks noChangeArrowheads="1"/>
            </p:cNvSpPr>
            <p:nvPr/>
          </p:nvSpPr>
          <p:spPr bwMode="gray">
            <a:xfrm rot="18900000" flipH="1">
              <a:off x="1239" y="1515"/>
              <a:ext cx="115" cy="115"/>
            </a:xfrm>
            <a:prstGeom prst="rtTriangle">
              <a:avLst/>
            </a:prstGeom>
            <a:solidFill>
              <a:schemeClr val="folHlink"/>
            </a:solidFill>
            <a:ln w="9525" algn="ctr">
              <a:noFill/>
              <a:miter lim="800000"/>
              <a:headEnd/>
              <a:tailEnd/>
            </a:ln>
          </p:spPr>
          <p:txBody>
            <a:bodyPr vert="eaVert" wrap="none" anchor="ctr"/>
            <a:lstStyle/>
            <a:p>
              <a:pPr algn="ctr" eaLnBrk="1" hangingPunct="1"/>
              <a:endParaRPr lang="zh-CN" altLang="en-US" sz="2400">
                <a:ea typeface="宋体" pitchFamily="2" charset="-122"/>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zh-CN" altLang="en-US" smtClean="0">
                <a:ea typeface="宋体" pitchFamily="2" charset="-122"/>
                <a:sym typeface="Arial" pitchFamily="34" charset="0"/>
              </a:rPr>
              <a:t>四、研究开发费用</a:t>
            </a:r>
            <a:endParaRPr lang="en-US" altLang="zh-CN" smtClean="0">
              <a:ea typeface="宋体" pitchFamily="2" charset="-122"/>
            </a:endParaRPr>
          </a:p>
        </p:txBody>
      </p:sp>
      <p:sp>
        <p:nvSpPr>
          <p:cNvPr id="36866" name="内容占位符 1"/>
          <p:cNvSpPr>
            <a:spLocks noGrp="1" noChangeArrowheads="1"/>
          </p:cNvSpPr>
          <p:nvPr>
            <p:ph idx="1"/>
          </p:nvPr>
        </p:nvSpPr>
        <p:spPr>
          <a:xfrm>
            <a:off x="457200" y="1219200"/>
            <a:ext cx="8340725" cy="5426075"/>
          </a:xfrm>
        </p:spPr>
        <p:txBody>
          <a:bodyPr/>
          <a:lstStyle/>
          <a:p>
            <a:pPr marL="0" indent="0">
              <a:buFont typeface="Wingdings" pitchFamily="2" charset="2"/>
              <a:buNone/>
            </a:pPr>
            <a:r>
              <a:rPr lang="zh-CN" altLang="en-US" dirty="0" smtClean="0">
                <a:ea typeface="宋体" pitchFamily="2" charset="-122"/>
              </a:rPr>
              <a:t>2、《工作指引》对研究开发费用的归集范围进行了一定调整。研究开发费用中</a:t>
            </a:r>
            <a:r>
              <a:rPr lang="zh-CN" altLang="en-US" dirty="0" smtClean="0">
                <a:solidFill>
                  <a:srgbClr val="FF0000"/>
                </a:solidFill>
                <a:ea typeface="宋体" pitchFamily="2" charset="-122"/>
              </a:rPr>
              <a:t>其他费用占比上限调整为20%</a:t>
            </a:r>
            <a:endParaRPr lang="en-US" altLang="zh-CN" dirty="0" smtClean="0">
              <a:solidFill>
                <a:srgbClr val="FF0000"/>
              </a:solidFill>
              <a:ea typeface="宋体" pitchFamily="2" charset="-122"/>
            </a:endParaRPr>
          </a:p>
          <a:p>
            <a:pPr marL="0" indent="0">
              <a:buFont typeface="Wingdings" pitchFamily="2" charset="2"/>
              <a:buNone/>
            </a:pPr>
            <a:r>
              <a:rPr lang="zh-CN" altLang="en-US" dirty="0" smtClean="0">
                <a:ea typeface="宋体" pitchFamily="2" charset="-122"/>
              </a:rPr>
              <a:t>。</a:t>
            </a:r>
          </a:p>
          <a:p>
            <a:pPr marL="0" indent="0">
              <a:buFont typeface="Wingdings" pitchFamily="2" charset="2"/>
              <a:buNone/>
            </a:pPr>
            <a:r>
              <a:rPr lang="zh-CN" altLang="en-US" dirty="0" smtClean="0">
                <a:ea typeface="宋体" pitchFamily="2" charset="-122"/>
              </a:rPr>
              <a:t>3、《工作指引》明确了销售收入的定义、计算口径。销售收入为主营业务收入与其他业务收入之和。主营业务收入与其他业务收入按照企业所得税年度纳税申报表的口径计算。</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zh-CN" altLang="en-US" smtClean="0">
                <a:ea typeface="宋体" pitchFamily="2" charset="-122"/>
              </a:rPr>
              <a:t>五、主要产品（服务）</a:t>
            </a:r>
            <a:endParaRPr lang="en-US" altLang="zh-CN" smtClean="0">
              <a:ea typeface="宋体" pitchFamily="2" charset="-122"/>
            </a:endParaRPr>
          </a:p>
        </p:txBody>
      </p:sp>
      <p:sp>
        <p:nvSpPr>
          <p:cNvPr id="38914" name="内容占位符 1"/>
          <p:cNvSpPr>
            <a:spLocks noGrp="1" noChangeArrowheads="1"/>
          </p:cNvSpPr>
          <p:nvPr>
            <p:ph idx="1"/>
          </p:nvPr>
        </p:nvSpPr>
        <p:spPr>
          <a:xfrm>
            <a:off x="457200" y="1219200"/>
            <a:ext cx="8364538" cy="5426075"/>
          </a:xfrm>
        </p:spPr>
        <p:txBody>
          <a:bodyPr/>
          <a:lstStyle/>
          <a:p>
            <a:pPr marL="0" indent="0">
              <a:buFont typeface="Wingdings" pitchFamily="2" charset="2"/>
              <a:buNone/>
            </a:pPr>
            <a:r>
              <a:rPr lang="zh-CN" altLang="en-US" dirty="0" smtClean="0">
                <a:ea typeface="宋体" pitchFamily="2" charset="-122"/>
              </a:rPr>
              <a:t>1、《认定办法》第十一条第（三）款指出对企业主要产品（服务）发挥核心支持作用的技术需</a:t>
            </a:r>
            <a:r>
              <a:rPr lang="zh-CN" altLang="en-US" dirty="0" smtClean="0">
                <a:solidFill>
                  <a:srgbClr val="FF0000"/>
                </a:solidFill>
                <a:ea typeface="宋体" pitchFamily="2" charset="-122"/>
              </a:rPr>
              <a:t>属于领域目录</a:t>
            </a:r>
            <a:r>
              <a:rPr lang="zh-CN" altLang="en-US" dirty="0" smtClean="0">
                <a:ea typeface="宋体" pitchFamily="2" charset="-122"/>
              </a:rPr>
              <a:t>规定的范围。</a:t>
            </a:r>
            <a:endParaRPr lang="en-US" altLang="zh-CN" dirty="0" smtClean="0">
              <a:ea typeface="宋体" pitchFamily="2" charset="-122"/>
            </a:endParaRPr>
          </a:p>
          <a:p>
            <a:pPr marL="0" indent="0">
              <a:buFont typeface="Wingdings" pitchFamily="2" charset="2"/>
              <a:buNone/>
            </a:pPr>
            <a:endParaRPr lang="zh-CN" altLang="en-US" dirty="0" smtClean="0">
              <a:ea typeface="宋体" pitchFamily="2" charset="-122"/>
            </a:endParaRPr>
          </a:p>
          <a:p>
            <a:pPr marL="0" indent="0">
              <a:buFont typeface="Wingdings" pitchFamily="2" charset="2"/>
              <a:buNone/>
            </a:pPr>
            <a:r>
              <a:rPr lang="zh-CN" altLang="en-US" dirty="0" smtClean="0">
                <a:ea typeface="宋体" pitchFamily="2" charset="-122"/>
              </a:rPr>
              <a:t>2、《工作指引》明确了主要产品（服务）是指</a:t>
            </a:r>
            <a:r>
              <a:rPr lang="zh-CN" altLang="en-US" dirty="0" smtClean="0">
                <a:solidFill>
                  <a:srgbClr val="FF0000"/>
                </a:solidFill>
                <a:ea typeface="宋体" pitchFamily="2" charset="-122"/>
              </a:rPr>
              <a:t>高新技术产品（服务）中</a:t>
            </a:r>
            <a:r>
              <a:rPr lang="zh-CN" altLang="en-US" dirty="0" smtClean="0">
                <a:ea typeface="宋体" pitchFamily="2" charset="-122"/>
              </a:rPr>
              <a:t>，拥有在技术上发挥核心支持作用的</a:t>
            </a:r>
            <a:r>
              <a:rPr lang="zh-CN" altLang="en-US" dirty="0" smtClean="0">
                <a:solidFill>
                  <a:srgbClr val="FF0000"/>
                </a:solidFill>
                <a:ea typeface="宋体" pitchFamily="2" charset="-122"/>
              </a:rPr>
              <a:t>知识产权的所有权</a:t>
            </a:r>
            <a:r>
              <a:rPr lang="zh-CN" altLang="en-US" dirty="0" smtClean="0">
                <a:ea typeface="宋体" pitchFamily="2" charset="-122"/>
              </a:rPr>
              <a:t>，且收入之和在企业同期高新技术产品（服务）收入中</a:t>
            </a:r>
            <a:r>
              <a:rPr lang="zh-CN" altLang="en-US" dirty="0" smtClean="0">
                <a:solidFill>
                  <a:srgbClr val="FF0000"/>
                </a:solidFill>
                <a:ea typeface="宋体" pitchFamily="2" charset="-122"/>
              </a:rPr>
              <a:t>超过50%</a:t>
            </a:r>
            <a:r>
              <a:rPr lang="zh-CN" altLang="en-US" dirty="0" smtClean="0">
                <a:ea typeface="宋体" pitchFamily="2" charset="-122"/>
              </a:rPr>
              <a:t>的产品（服务）</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zh-CN" altLang="en-US" smtClean="0">
                <a:ea typeface="宋体" pitchFamily="2" charset="-122"/>
                <a:sym typeface="Arial" pitchFamily="34" charset="0"/>
              </a:rPr>
              <a:t>六、高新技术产品（服务）</a:t>
            </a:r>
            <a:endParaRPr lang="en-US" altLang="zh-CN" smtClean="0">
              <a:ea typeface="宋体" pitchFamily="2" charset="-122"/>
            </a:endParaRPr>
          </a:p>
        </p:txBody>
      </p:sp>
      <p:sp>
        <p:nvSpPr>
          <p:cNvPr id="40962" name="内容占位符 1"/>
          <p:cNvSpPr>
            <a:spLocks noGrp="1" noChangeArrowheads="1"/>
          </p:cNvSpPr>
          <p:nvPr>
            <p:ph idx="1"/>
          </p:nvPr>
        </p:nvSpPr>
        <p:spPr>
          <a:xfrm>
            <a:off x="457200" y="1219200"/>
            <a:ext cx="8340725" cy="5426075"/>
          </a:xfrm>
        </p:spPr>
        <p:txBody>
          <a:bodyPr/>
          <a:lstStyle/>
          <a:p>
            <a:pPr marL="0" indent="0">
              <a:buFont typeface="Wingdings" pitchFamily="2" charset="2"/>
              <a:buNone/>
            </a:pPr>
            <a:r>
              <a:rPr lang="zh-CN" altLang="en-US" dirty="0" smtClean="0">
                <a:ea typeface="宋体" pitchFamily="2" charset="-122"/>
              </a:rPr>
              <a:t>1、《认定办法》）第十一条（六）款指出近一年高新技术产品（服务）收入占企业同期总收入的比例不低于60%。</a:t>
            </a:r>
          </a:p>
          <a:p>
            <a:pPr marL="0" indent="0">
              <a:buFont typeface="Wingdings" pitchFamily="2" charset="2"/>
              <a:buNone/>
            </a:pPr>
            <a:r>
              <a:rPr lang="zh-CN" altLang="en-US" dirty="0" smtClean="0">
                <a:ea typeface="宋体" pitchFamily="2" charset="-122"/>
              </a:rPr>
              <a:t>2、《工作指引》明确了高新技术产品（服务）是指对其发挥核心支持作用的技术属于领域目录规定范围的产品（服务）。</a:t>
            </a:r>
          </a:p>
          <a:p>
            <a:pPr marL="0" indent="0">
              <a:buFont typeface="Wingdings" pitchFamily="2" charset="2"/>
              <a:buNone/>
            </a:pPr>
            <a:r>
              <a:rPr lang="zh-CN" altLang="en-US" dirty="0" smtClean="0">
                <a:ea typeface="宋体" pitchFamily="2" charset="-122"/>
              </a:rPr>
              <a:t>3、《工作指引》明确了总收入的定义、计算标准。总收入是指收入总额减去不征税收入。</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zh-CN" altLang="en-US" smtClean="0">
                <a:ea typeface="宋体" pitchFamily="2" charset="-122"/>
                <a:sym typeface="Arial" pitchFamily="34" charset="0"/>
              </a:rPr>
              <a:t>七、企业创新能力评价</a:t>
            </a:r>
            <a:endParaRPr lang="en-US" altLang="zh-CN" smtClean="0">
              <a:ea typeface="宋体" pitchFamily="2" charset="-122"/>
            </a:endParaRPr>
          </a:p>
        </p:txBody>
      </p:sp>
      <p:sp>
        <p:nvSpPr>
          <p:cNvPr id="43010" name="内容占位符 1"/>
          <p:cNvSpPr>
            <a:spLocks noGrp="1" noChangeArrowheads="1"/>
          </p:cNvSpPr>
          <p:nvPr>
            <p:ph idx="1"/>
          </p:nvPr>
        </p:nvSpPr>
        <p:spPr>
          <a:xfrm>
            <a:off x="457200" y="1219200"/>
            <a:ext cx="8340725" cy="2535238"/>
          </a:xfrm>
        </p:spPr>
        <p:txBody>
          <a:bodyPr/>
          <a:lstStyle/>
          <a:p>
            <a:pPr marL="0" indent="0">
              <a:buFont typeface="Wingdings" pitchFamily="2" charset="2"/>
              <a:buNone/>
            </a:pPr>
            <a:r>
              <a:rPr lang="zh-CN" altLang="en-US" dirty="0" smtClean="0">
                <a:ea typeface="宋体" pitchFamily="2" charset="-122"/>
              </a:rPr>
              <a:t>《工作指引》指出企业创新能力主要从知识产权、技术创新组织管理水平、科技成果转化能力、企业成长性等四项指标进行评价。四项指标满分为100分，综合得分需达到70分以上（不含70分）。</a:t>
            </a:r>
          </a:p>
        </p:txBody>
      </p:sp>
      <p:graphicFrame>
        <p:nvGraphicFramePr>
          <p:cNvPr id="8" name="表格 7"/>
          <p:cNvGraphicFramePr/>
          <p:nvPr/>
        </p:nvGraphicFramePr>
        <p:xfrm>
          <a:off x="779463" y="3960813"/>
          <a:ext cx="7442835" cy="2374265"/>
        </p:xfrm>
        <a:graphic>
          <a:graphicData uri="http://schemas.openxmlformats.org/drawingml/2006/table">
            <a:tbl>
              <a:tblPr firstRow="1" bandRow="1">
                <a:tableStyleId>{5940675A-B579-460E-94D1-54222C63F5DA}</a:tableStyleId>
              </a:tblPr>
              <a:tblGrid>
                <a:gridCol w="1280160"/>
                <a:gridCol w="3907155"/>
                <a:gridCol w="2255520"/>
              </a:tblGrid>
              <a:tr h="474980">
                <a:tc>
                  <a:txBody>
                    <a:bodyPr/>
                    <a:lstStyle/>
                    <a:p>
                      <a:pPr marL="0" indent="0" algn="ctr" fontAlgn="ctr">
                        <a:buNone/>
                      </a:pPr>
                      <a:r>
                        <a:rPr lang="zh-CN" altLang="en-US" sz="2400" b="0" u="none">
                          <a:latin typeface="仿宋_GB2312" charset="0"/>
                          <a:ea typeface="仿宋_GB2312" charset="0"/>
                          <a:cs typeface="仿宋_GB2312" charset="0"/>
                        </a:rPr>
                        <a:t>序号</a:t>
                      </a: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ctr" fontAlgn="ctr">
                        <a:buNone/>
                      </a:pPr>
                      <a:r>
                        <a:rPr lang="zh-CN" altLang="en-US" sz="2400" b="0" u="none">
                          <a:latin typeface="仿宋_GB2312" charset="0"/>
                          <a:ea typeface="仿宋_GB2312" charset="0"/>
                          <a:cs typeface="仿宋_GB2312" charset="0"/>
                        </a:rPr>
                        <a:t>指   标</a:t>
                      </a:r>
                    </a:p>
                  </a:txBody>
                  <a:tcPr marL="0" marR="0" marT="0" marB="1" anchor="ctr">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ctr" fontAlgn="ctr">
                        <a:buNone/>
                      </a:pPr>
                      <a:r>
                        <a:rPr lang="zh-CN" altLang="en-US" sz="2400" b="0" u="none">
                          <a:latin typeface="仿宋_GB2312" charset="0"/>
                          <a:ea typeface="仿宋_GB2312" charset="0"/>
                          <a:cs typeface="仿宋_GB2312" charset="0"/>
                        </a:rPr>
                        <a:t>分值</a:t>
                      </a:r>
                    </a:p>
                  </a:txBody>
                  <a:tcPr marL="0" marR="0" marT="0" marB="1" anchor="ctr">
                    <a:lnL w="12700" cap="flat">
                      <a:solidFill>
                        <a:schemeClr val="tx1"/>
                      </a:solidFill>
                      <a:prstDash val="soli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74980">
                <a:tc>
                  <a:txBody>
                    <a:bodyPr/>
                    <a:lstStyle/>
                    <a:p>
                      <a:pPr marL="0" indent="0" algn="ctr" fontAlgn="ctr">
                        <a:buNone/>
                      </a:pPr>
                      <a:r>
                        <a:rPr lang="en-US" altLang="zh-CN" sz="2400" b="0" u="none">
                          <a:latin typeface="仿宋_GB2312" charset="0"/>
                          <a:ea typeface="仿宋_GB2312" charset="0"/>
                          <a:cs typeface="仿宋_GB2312" charset="0"/>
                        </a:rPr>
                        <a:t>1</a:t>
                      </a: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ctr" fontAlgn="ctr">
                        <a:buNone/>
                      </a:pPr>
                      <a:r>
                        <a:rPr lang="zh-CN" altLang="en-US" sz="2400" b="0" u="none">
                          <a:latin typeface="仿宋_GB2312" charset="0"/>
                          <a:ea typeface="仿宋_GB2312" charset="0"/>
                          <a:cs typeface="仿宋_GB2312" charset="0"/>
                        </a:rPr>
                        <a:t>知识产权</a:t>
                      </a:r>
                    </a:p>
                  </a:txBody>
                  <a:tcPr marL="0" marR="0" marT="0" marB="1" anchor="ctr">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ctr" fontAlgn="ctr">
                        <a:buNone/>
                      </a:pPr>
                      <a:r>
                        <a:rPr lang="en-US" altLang="zh-CN" sz="2400" b="0" u="none">
                          <a:latin typeface="仿宋_GB2312" charset="0"/>
                          <a:ea typeface="仿宋_GB2312" charset="0"/>
                          <a:cs typeface="仿宋_GB2312" charset="0"/>
                        </a:rPr>
                        <a:t>≤30</a:t>
                      </a:r>
                    </a:p>
                  </a:txBody>
                  <a:tcPr marL="0" marR="0" marT="0" marB="1" anchor="ctr">
                    <a:lnL w="12700" cap="flat">
                      <a:solidFill>
                        <a:schemeClr val="tx1"/>
                      </a:solidFill>
                      <a:prstDash val="soli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74345">
                <a:tc>
                  <a:txBody>
                    <a:bodyPr/>
                    <a:lstStyle/>
                    <a:p>
                      <a:pPr marL="0" indent="0" algn="ctr" fontAlgn="ctr">
                        <a:buNone/>
                      </a:pPr>
                      <a:r>
                        <a:rPr lang="en-US" altLang="zh-CN" sz="2400" b="0" u="none">
                          <a:latin typeface="仿宋_GB2312" charset="0"/>
                          <a:ea typeface="仿宋_GB2312" charset="0"/>
                          <a:cs typeface="仿宋_GB2312" charset="0"/>
                        </a:rPr>
                        <a:t>2</a:t>
                      </a: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ctr" fontAlgn="ctr">
                        <a:buNone/>
                      </a:pPr>
                      <a:r>
                        <a:rPr lang="zh-CN" altLang="en-US" sz="2400" b="0" u="none">
                          <a:latin typeface="仿宋_GB2312" charset="0"/>
                          <a:ea typeface="仿宋_GB2312" charset="0"/>
                          <a:cs typeface="仿宋_GB2312" charset="0"/>
                        </a:rPr>
                        <a:t>科技成果转化能力</a:t>
                      </a:r>
                    </a:p>
                  </a:txBody>
                  <a:tcPr marL="0" marR="0" marT="0" marB="1" anchor="ctr">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ctr" fontAlgn="ctr">
                        <a:buNone/>
                      </a:pPr>
                      <a:r>
                        <a:rPr lang="en-US" altLang="zh-CN" sz="2400" b="0" u="none">
                          <a:latin typeface="仿宋_GB2312" charset="0"/>
                          <a:ea typeface="仿宋_GB2312" charset="0"/>
                          <a:cs typeface="仿宋_GB2312" charset="0"/>
                        </a:rPr>
                        <a:t>≤30</a:t>
                      </a:r>
                    </a:p>
                  </a:txBody>
                  <a:tcPr marL="0" marR="0" marT="0" marB="1" anchor="ctr">
                    <a:lnL w="12700" cap="flat">
                      <a:solidFill>
                        <a:schemeClr val="tx1"/>
                      </a:solidFill>
                      <a:prstDash val="soli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74980">
                <a:tc>
                  <a:txBody>
                    <a:bodyPr/>
                    <a:lstStyle/>
                    <a:p>
                      <a:pPr marL="0" indent="0" algn="ctr" fontAlgn="ctr">
                        <a:buNone/>
                      </a:pPr>
                      <a:r>
                        <a:rPr lang="en-US" altLang="zh-CN" sz="2400" b="0" u="none">
                          <a:latin typeface="仿宋_GB2312" charset="0"/>
                          <a:ea typeface="仿宋_GB2312" charset="0"/>
                          <a:cs typeface="仿宋_GB2312" charset="0"/>
                        </a:rPr>
                        <a:t>3</a:t>
                      </a: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ctr" fontAlgn="ctr">
                        <a:buNone/>
                      </a:pPr>
                      <a:r>
                        <a:rPr lang="zh-CN" altLang="en-US" sz="2400" b="0" u="none">
                          <a:latin typeface="仿宋_GB2312" charset="0"/>
                          <a:ea typeface="仿宋_GB2312" charset="0"/>
                          <a:cs typeface="仿宋_GB2312" charset="0"/>
                        </a:rPr>
                        <a:t>研究开发组织管理水平</a:t>
                      </a:r>
                    </a:p>
                  </a:txBody>
                  <a:tcPr marL="0" marR="0" marT="0" marB="1" anchor="ctr">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ctr" fontAlgn="ctr">
                        <a:buNone/>
                      </a:pPr>
                      <a:r>
                        <a:rPr lang="en-US" altLang="zh-CN" sz="2400" b="0" u="none">
                          <a:latin typeface="仿宋_GB2312" charset="0"/>
                          <a:ea typeface="仿宋_GB2312" charset="0"/>
                          <a:cs typeface="仿宋_GB2312" charset="0"/>
                        </a:rPr>
                        <a:t>≤20</a:t>
                      </a:r>
                    </a:p>
                  </a:txBody>
                  <a:tcPr marL="0" marR="0" marT="0" marB="1" anchor="ctr">
                    <a:lnL w="12700" cap="flat">
                      <a:solidFill>
                        <a:schemeClr val="tx1"/>
                      </a:solidFill>
                      <a:prstDash val="soli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74980">
                <a:tc>
                  <a:txBody>
                    <a:bodyPr/>
                    <a:lstStyle/>
                    <a:p>
                      <a:pPr marL="0" indent="0" algn="ctr" fontAlgn="ctr">
                        <a:buNone/>
                      </a:pPr>
                      <a:r>
                        <a:rPr lang="en-US" altLang="zh-CN" sz="2400" b="0" u="none">
                          <a:latin typeface="仿宋_GB2312" charset="0"/>
                          <a:ea typeface="仿宋_GB2312" charset="0"/>
                          <a:cs typeface="仿宋_GB2312" charset="0"/>
                        </a:rPr>
                        <a:t>4</a:t>
                      </a: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ctr" fontAlgn="ctr">
                        <a:buNone/>
                      </a:pPr>
                      <a:r>
                        <a:rPr lang="zh-CN" altLang="en-US" sz="2400" b="0" u="none">
                          <a:latin typeface="仿宋_GB2312" charset="0"/>
                          <a:ea typeface="仿宋_GB2312" charset="0"/>
                          <a:cs typeface="仿宋_GB2312" charset="0"/>
                        </a:rPr>
                        <a:t>企业成长性</a:t>
                      </a:r>
                    </a:p>
                  </a:txBody>
                  <a:tcPr marL="0" marR="0" marT="0" marB="1" anchor="ctr">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ctr" fontAlgn="ctr">
                        <a:buNone/>
                      </a:pPr>
                      <a:r>
                        <a:rPr lang="en-US" altLang="zh-CN" sz="2400" b="0" u="none">
                          <a:latin typeface="仿宋_GB2312" charset="0"/>
                          <a:ea typeface="仿宋_GB2312" charset="0"/>
                          <a:cs typeface="仿宋_GB2312" charset="0"/>
                        </a:rPr>
                        <a:t>≤20</a:t>
                      </a:r>
                    </a:p>
                  </a:txBody>
                  <a:tcPr marL="0" marR="0" marT="0" marB="1" anchor="ctr">
                    <a:lnL w="12700" cap="flat">
                      <a:solidFill>
                        <a:schemeClr val="tx1"/>
                      </a:solidFill>
                      <a:prstDash val="soli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zh-CN" altLang="en-US" smtClean="0">
                <a:ea typeface="宋体" pitchFamily="2" charset="-122"/>
                <a:sym typeface="Arial" pitchFamily="34" charset="0"/>
              </a:rPr>
              <a:t>七、企业创新能力评价</a:t>
            </a:r>
            <a:endParaRPr lang="en-US" altLang="zh-CN" smtClean="0">
              <a:ea typeface="宋体" pitchFamily="2" charset="-122"/>
            </a:endParaRPr>
          </a:p>
        </p:txBody>
      </p:sp>
      <p:sp>
        <p:nvSpPr>
          <p:cNvPr id="45058" name="内容占位符 1"/>
          <p:cNvSpPr>
            <a:spLocks noGrp="1" noChangeArrowheads="1"/>
          </p:cNvSpPr>
          <p:nvPr>
            <p:ph idx="1"/>
          </p:nvPr>
        </p:nvSpPr>
        <p:spPr>
          <a:xfrm>
            <a:off x="457200" y="1219200"/>
            <a:ext cx="8340725" cy="2535238"/>
          </a:xfrm>
        </p:spPr>
        <p:txBody>
          <a:bodyPr/>
          <a:lstStyle/>
          <a:p>
            <a:pPr marL="0" indent="0">
              <a:buFont typeface="Wingdings" pitchFamily="2" charset="2"/>
              <a:buNone/>
            </a:pPr>
            <a:r>
              <a:rPr lang="zh-CN" altLang="en-US" smtClean="0">
                <a:ea typeface="宋体" pitchFamily="2" charset="-122"/>
              </a:rPr>
              <a:t>1、知识产权（≤30分）</a:t>
            </a:r>
          </a:p>
          <a:p>
            <a:pPr marL="0" indent="0">
              <a:buFont typeface="Wingdings" pitchFamily="2" charset="2"/>
              <a:buNone/>
            </a:pPr>
            <a:r>
              <a:rPr lang="zh-CN" altLang="en-US" smtClean="0">
                <a:ea typeface="宋体" pitchFamily="2" charset="-122"/>
              </a:rPr>
              <a:t>由技术专家进行</a:t>
            </a:r>
            <a:r>
              <a:rPr lang="zh-CN" altLang="en-US" smtClean="0">
                <a:solidFill>
                  <a:srgbClr val="FF0000"/>
                </a:solidFill>
                <a:ea typeface="宋体" pitchFamily="2" charset="-122"/>
              </a:rPr>
              <a:t>定性与定量结合</a:t>
            </a:r>
            <a:r>
              <a:rPr lang="zh-CN" altLang="en-US" smtClean="0">
                <a:ea typeface="宋体" pitchFamily="2" charset="-122"/>
              </a:rPr>
              <a:t>的评价，设置了二级指标。原指引主要是定量评价。</a:t>
            </a:r>
          </a:p>
        </p:txBody>
      </p:sp>
      <p:graphicFrame>
        <p:nvGraphicFramePr>
          <p:cNvPr id="2" name="表格 -1"/>
          <p:cNvGraphicFramePr/>
          <p:nvPr/>
        </p:nvGraphicFramePr>
        <p:xfrm>
          <a:off x="669925" y="2660650"/>
          <a:ext cx="7878445" cy="3816985"/>
        </p:xfrm>
        <a:graphic>
          <a:graphicData uri="http://schemas.openxmlformats.org/drawingml/2006/table">
            <a:tbl>
              <a:tblPr firstRow="1" bandRow="1">
                <a:tableStyleId>{5940675A-B579-460E-94D1-54222C63F5DA}</a:tableStyleId>
              </a:tblPr>
              <a:tblGrid>
                <a:gridCol w="920750"/>
                <a:gridCol w="4925695"/>
                <a:gridCol w="1068070"/>
                <a:gridCol w="963930"/>
              </a:tblGrid>
              <a:tr h="454025">
                <a:tc>
                  <a:txBody>
                    <a:bodyPr/>
                    <a:lstStyle/>
                    <a:p>
                      <a:pPr marL="0" indent="0" algn="ctr">
                        <a:buNone/>
                      </a:pPr>
                      <a:r>
                        <a:rPr lang="zh-CN" altLang="en-US" sz="2400" b="0" u="none" dirty="0">
                          <a:solidFill>
                            <a:srgbClr val="000000"/>
                          </a:solidFill>
                          <a:latin typeface="仿宋_GB2312" charset="0"/>
                          <a:ea typeface="仿宋_GB2312" charset="0"/>
                          <a:cs typeface="仿宋_GB2312" charset="0"/>
                        </a:rPr>
                        <a:t>序号</a:t>
                      </a: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ctr">
                        <a:buNone/>
                      </a:pPr>
                      <a:r>
                        <a:rPr lang="zh-CN" altLang="en-US" sz="2400" b="0" u="none">
                          <a:solidFill>
                            <a:srgbClr val="000000"/>
                          </a:solidFill>
                          <a:latin typeface="仿宋_GB2312" charset="0"/>
                          <a:ea typeface="仿宋_GB2312" charset="0"/>
                          <a:cs typeface="仿宋_GB2312" charset="0"/>
                        </a:rPr>
                        <a:t>评价指标</a:t>
                      </a: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ctr">
                        <a:buNone/>
                      </a:pPr>
                      <a:r>
                        <a:rPr lang="zh-CN" altLang="en-US" sz="2400" b="0" u="none">
                          <a:solidFill>
                            <a:srgbClr val="000000"/>
                          </a:solidFill>
                          <a:latin typeface="仿宋_GB2312" charset="0"/>
                          <a:ea typeface="仿宋_GB2312" charset="0"/>
                          <a:cs typeface="仿宋_GB2312" charset="0"/>
                        </a:rPr>
                        <a:t>等级数</a:t>
                      </a: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ctr">
                        <a:buNone/>
                      </a:pPr>
                      <a:r>
                        <a:rPr lang="zh-CN" altLang="en-US" sz="2400" b="0" u="none">
                          <a:solidFill>
                            <a:srgbClr val="000000"/>
                          </a:solidFill>
                          <a:latin typeface="仿宋_GB2312" charset="0"/>
                          <a:ea typeface="仿宋_GB2312" charset="0"/>
                          <a:cs typeface="仿宋_GB2312" charset="0"/>
                        </a:rPr>
                        <a:t>分值</a:t>
                      </a: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52755">
                <a:tc>
                  <a:txBody>
                    <a:bodyPr/>
                    <a:lstStyle/>
                    <a:p>
                      <a:pPr marL="0" indent="0" algn="ctr">
                        <a:buNone/>
                      </a:pPr>
                      <a:r>
                        <a:rPr lang="en-US" altLang="zh-CN" sz="2400" b="0" u="none">
                          <a:solidFill>
                            <a:srgbClr val="000000"/>
                          </a:solidFill>
                          <a:latin typeface="仿宋_GB2312" charset="0"/>
                          <a:ea typeface="仿宋_GB2312" charset="0"/>
                          <a:cs typeface="仿宋_GB2312" charset="0"/>
                        </a:rPr>
                        <a:t>1</a:t>
                      </a: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l">
                        <a:buNone/>
                      </a:pPr>
                      <a:r>
                        <a:rPr lang="zh-CN" altLang="en-US" sz="2400" b="0" u="none">
                          <a:solidFill>
                            <a:srgbClr val="000000"/>
                          </a:solidFill>
                          <a:latin typeface="仿宋_GB2312" charset="0"/>
                          <a:ea typeface="仿宋_GB2312" charset="0"/>
                          <a:cs typeface="仿宋_GB2312" charset="0"/>
                        </a:rPr>
                        <a:t>技术的先进程度</a:t>
                      </a: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ctr">
                        <a:buNone/>
                      </a:pPr>
                      <a:r>
                        <a:rPr lang="en-US" altLang="zh-CN" sz="2400" b="0" u="none">
                          <a:solidFill>
                            <a:srgbClr val="000000"/>
                          </a:solidFill>
                          <a:latin typeface="仿宋_GB2312" charset="0"/>
                          <a:ea typeface="仿宋_GB2312" charset="0"/>
                          <a:cs typeface="仿宋_GB2312" charset="0"/>
                        </a:rPr>
                        <a:t>5</a:t>
                      </a: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ctr">
                        <a:buNone/>
                      </a:pPr>
                      <a:r>
                        <a:rPr lang="en-US" altLang="zh-CN" sz="2400" b="0" u="none">
                          <a:solidFill>
                            <a:srgbClr val="000000"/>
                          </a:solidFill>
                          <a:latin typeface="仿宋_GB2312" charset="0"/>
                          <a:ea typeface="仿宋_GB2312" charset="0"/>
                          <a:cs typeface="仿宋_GB2312" charset="0"/>
                        </a:rPr>
                        <a:t>≤8</a:t>
                      </a: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55650">
                <a:tc>
                  <a:txBody>
                    <a:bodyPr/>
                    <a:lstStyle/>
                    <a:p>
                      <a:pPr marL="0" indent="0" algn="ctr">
                        <a:buNone/>
                      </a:pPr>
                      <a:r>
                        <a:rPr lang="en-US" altLang="zh-CN" sz="2400" b="0" u="none">
                          <a:solidFill>
                            <a:srgbClr val="000000"/>
                          </a:solidFill>
                          <a:latin typeface="仿宋_GB2312" charset="0"/>
                          <a:ea typeface="仿宋_GB2312" charset="0"/>
                          <a:cs typeface="仿宋_GB2312" charset="0"/>
                        </a:rPr>
                        <a:t>2</a:t>
                      </a: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l">
                        <a:buNone/>
                      </a:pPr>
                      <a:r>
                        <a:rPr lang="zh-CN" altLang="en-US" sz="2400" b="0" u="none">
                          <a:solidFill>
                            <a:srgbClr val="000000"/>
                          </a:solidFill>
                          <a:latin typeface="仿宋_GB2312" charset="0"/>
                          <a:ea typeface="仿宋_GB2312" charset="0"/>
                          <a:cs typeface="仿宋_GB2312" charset="0"/>
                        </a:rPr>
                        <a:t>对主要产品（服务）在技术上发挥核心支持作用</a:t>
                      </a: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ctr">
                        <a:buNone/>
                      </a:pPr>
                      <a:r>
                        <a:rPr lang="en-US" altLang="zh-CN" sz="2400" b="0" u="none">
                          <a:solidFill>
                            <a:srgbClr val="000000"/>
                          </a:solidFill>
                          <a:latin typeface="仿宋_GB2312" charset="0"/>
                          <a:ea typeface="仿宋_GB2312" charset="0"/>
                          <a:cs typeface="仿宋_GB2312" charset="0"/>
                        </a:rPr>
                        <a:t>5</a:t>
                      </a: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ctr">
                        <a:buNone/>
                      </a:pPr>
                      <a:r>
                        <a:rPr lang="en-US" altLang="zh-CN" sz="2400" b="0" u="none">
                          <a:solidFill>
                            <a:srgbClr val="000000"/>
                          </a:solidFill>
                          <a:latin typeface="仿宋_GB2312" charset="0"/>
                          <a:ea typeface="仿宋_GB2312" charset="0"/>
                          <a:cs typeface="仿宋_GB2312" charset="0"/>
                        </a:rPr>
                        <a:t>≤8</a:t>
                      </a: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92125">
                <a:tc>
                  <a:txBody>
                    <a:bodyPr/>
                    <a:lstStyle/>
                    <a:p>
                      <a:pPr marL="0" indent="0" algn="ctr">
                        <a:buNone/>
                      </a:pPr>
                      <a:r>
                        <a:rPr lang="en-US" altLang="zh-CN" sz="2400" b="0" u="none">
                          <a:solidFill>
                            <a:srgbClr val="000000"/>
                          </a:solidFill>
                          <a:latin typeface="仿宋_GB2312" charset="0"/>
                          <a:ea typeface="仿宋_GB2312" charset="0"/>
                          <a:cs typeface="仿宋_GB2312" charset="0"/>
                        </a:rPr>
                        <a:t>3</a:t>
                      </a: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l">
                        <a:buNone/>
                      </a:pPr>
                      <a:r>
                        <a:rPr lang="zh-CN" altLang="en-US" sz="2400" b="0" u="none">
                          <a:solidFill>
                            <a:srgbClr val="000000"/>
                          </a:solidFill>
                          <a:latin typeface="仿宋_GB2312" charset="0"/>
                          <a:ea typeface="仿宋_GB2312" charset="0"/>
                          <a:cs typeface="仿宋_GB2312" charset="0"/>
                        </a:rPr>
                        <a:t>知识产权数量</a:t>
                      </a: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ctr">
                        <a:buNone/>
                      </a:pPr>
                      <a:r>
                        <a:rPr lang="en-US" altLang="zh-CN" sz="2400" b="0" u="none">
                          <a:solidFill>
                            <a:srgbClr val="000000"/>
                          </a:solidFill>
                          <a:latin typeface="仿宋_GB2312" charset="0"/>
                          <a:ea typeface="仿宋_GB2312" charset="0"/>
                          <a:cs typeface="仿宋_GB2312" charset="0"/>
                        </a:rPr>
                        <a:t>5</a:t>
                      </a: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ctr">
                        <a:buNone/>
                      </a:pPr>
                      <a:r>
                        <a:rPr lang="en-US" altLang="zh-CN" sz="2400" b="0" u="none">
                          <a:solidFill>
                            <a:srgbClr val="000000"/>
                          </a:solidFill>
                          <a:latin typeface="仿宋_GB2312" charset="0"/>
                          <a:ea typeface="仿宋_GB2312" charset="0"/>
                          <a:cs typeface="仿宋_GB2312" charset="0"/>
                        </a:rPr>
                        <a:t>≤8</a:t>
                      </a: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47370">
                <a:tc>
                  <a:txBody>
                    <a:bodyPr/>
                    <a:lstStyle/>
                    <a:p>
                      <a:pPr marL="0" indent="0" algn="ctr">
                        <a:buNone/>
                      </a:pPr>
                      <a:r>
                        <a:rPr lang="en-US" altLang="zh-CN" sz="2400" b="0" u="none">
                          <a:solidFill>
                            <a:srgbClr val="000000"/>
                          </a:solidFill>
                          <a:latin typeface="仿宋_GB2312" charset="0"/>
                          <a:ea typeface="仿宋_GB2312" charset="0"/>
                          <a:cs typeface="仿宋_GB2312" charset="0"/>
                        </a:rPr>
                        <a:t>4</a:t>
                      </a: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l">
                        <a:buNone/>
                      </a:pPr>
                      <a:r>
                        <a:rPr lang="zh-CN" altLang="en-US" sz="2400" b="0" u="none">
                          <a:solidFill>
                            <a:srgbClr val="000000"/>
                          </a:solidFill>
                          <a:latin typeface="仿宋_GB2312" charset="0"/>
                          <a:ea typeface="仿宋_GB2312" charset="0"/>
                          <a:cs typeface="仿宋_GB2312" charset="0"/>
                        </a:rPr>
                        <a:t>知识产权获得方式</a:t>
                      </a:r>
                    </a:p>
                  </a:txBody>
                  <a:tcPr marL="0" marR="0" marT="0" marB="1" anchor="ctr">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ctr">
                        <a:buNone/>
                      </a:pPr>
                      <a:r>
                        <a:rPr lang="en-US" altLang="zh-CN" sz="2400" b="0" u="none">
                          <a:solidFill>
                            <a:srgbClr val="000000"/>
                          </a:solidFill>
                          <a:latin typeface="仿宋_GB2312" charset="0"/>
                          <a:ea typeface="仿宋_GB2312" charset="0"/>
                          <a:cs typeface="仿宋_GB2312" charset="0"/>
                        </a:rPr>
                        <a:t>2</a:t>
                      </a:r>
                    </a:p>
                  </a:txBody>
                  <a:tcPr marL="0" marR="0" marT="0" marB="1" anchor="ctr">
                    <a:lnL w="12700" cap="flat">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ctr">
                        <a:buNone/>
                      </a:pPr>
                      <a:r>
                        <a:rPr lang="en-US" altLang="zh-CN" sz="2400" b="0" u="none">
                          <a:solidFill>
                            <a:srgbClr val="000000"/>
                          </a:solidFill>
                          <a:latin typeface="仿宋_GB2312" charset="0"/>
                          <a:ea typeface="仿宋_GB2312" charset="0"/>
                          <a:cs typeface="仿宋_GB2312" charset="0"/>
                        </a:rPr>
                        <a:t>≤6</a:t>
                      </a:r>
                    </a:p>
                  </a:txBody>
                  <a:tcPr marL="0" marR="0" marT="0" marB="1" anchor="ctr">
                    <a:lnL w="12700" cap="flat">
                      <a:solidFill>
                        <a:schemeClr val="tx1"/>
                      </a:solidFill>
                      <a:prstDash val="soli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15060">
                <a:tc>
                  <a:txBody>
                    <a:bodyPr/>
                    <a:lstStyle/>
                    <a:p>
                      <a:pPr marL="0" indent="0" algn="ctr">
                        <a:buNone/>
                      </a:pPr>
                      <a:r>
                        <a:rPr lang="en-US" altLang="zh-CN" sz="2400" b="0" u="none">
                          <a:solidFill>
                            <a:srgbClr val="000000"/>
                          </a:solidFill>
                          <a:latin typeface="仿宋_GB2312" charset="0"/>
                          <a:ea typeface="仿宋_GB2312" charset="0"/>
                          <a:cs typeface="仿宋_GB2312" charset="0"/>
                        </a:rPr>
                        <a:t>5</a:t>
                      </a: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l">
                        <a:buNone/>
                      </a:pPr>
                      <a:r>
                        <a:rPr lang="zh-CN" altLang="en-US" sz="2400" b="0" u="none" dirty="0">
                          <a:solidFill>
                            <a:srgbClr val="000000"/>
                          </a:solidFill>
                          <a:latin typeface="仿宋_GB2312" charset="0"/>
                          <a:ea typeface="仿宋_GB2312" charset="0"/>
                          <a:cs typeface="仿宋_GB2312" charset="0"/>
                        </a:rPr>
                        <a:t>企业参与编制国家标准、行业标准、检测方法、技术规范的情况</a:t>
                      </a:r>
                      <a:r>
                        <a:rPr lang="zh-CN" altLang="en-US" sz="2400" b="0" u="none" dirty="0">
                          <a:solidFill>
                            <a:srgbClr val="FF0000"/>
                          </a:solidFill>
                          <a:latin typeface="仿宋_GB2312" charset="0"/>
                          <a:ea typeface="仿宋_GB2312" charset="0"/>
                          <a:cs typeface="仿宋_GB2312" charset="0"/>
                        </a:rPr>
                        <a:t>（作为参考条件，最多加</a:t>
                      </a:r>
                      <a:r>
                        <a:rPr lang="en-US" altLang="zh-CN" sz="2400" b="0" u="none" dirty="0">
                          <a:solidFill>
                            <a:srgbClr val="FF0000"/>
                          </a:solidFill>
                          <a:latin typeface="仿宋_GB2312" charset="0"/>
                          <a:ea typeface="仿宋_GB2312" charset="0"/>
                          <a:cs typeface="仿宋_GB2312" charset="0"/>
                        </a:rPr>
                        <a:t>2</a:t>
                      </a:r>
                      <a:r>
                        <a:rPr lang="zh-CN" altLang="en-US" sz="2400" b="0" u="none" dirty="0">
                          <a:solidFill>
                            <a:srgbClr val="FF0000"/>
                          </a:solidFill>
                          <a:latin typeface="仿宋_GB2312" charset="0"/>
                          <a:ea typeface="仿宋_GB2312" charset="0"/>
                          <a:cs typeface="仿宋_GB2312" charset="0"/>
                        </a:rPr>
                        <a:t>分）</a:t>
                      </a:r>
                      <a:r>
                        <a:rPr lang="en-US" altLang="zh-CN" sz="2400" b="0" u="none" dirty="0">
                          <a:solidFill>
                            <a:srgbClr val="FF0000"/>
                          </a:solidFill>
                          <a:latin typeface="仿宋_GB2312" charset="0"/>
                          <a:ea typeface="仿宋_GB2312" charset="0"/>
                          <a:cs typeface="仿宋_GB2312" charset="0"/>
                        </a:rPr>
                        <a:t>2</a:t>
                      </a:r>
                      <a:r>
                        <a:rPr lang="zh-CN" altLang="en-US" sz="2400" b="0" u="none" dirty="0">
                          <a:solidFill>
                            <a:srgbClr val="FF0000"/>
                          </a:solidFill>
                          <a:latin typeface="仿宋_GB2312" charset="0"/>
                          <a:ea typeface="仿宋_GB2312" charset="0"/>
                          <a:cs typeface="仿宋_GB2312" charset="0"/>
                        </a:rPr>
                        <a:t>分）</a:t>
                      </a:r>
                    </a:p>
                  </a:txBody>
                  <a:tcPr marL="0" marR="0" marT="0" marB="1" anchor="ctr">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ctr">
                        <a:buNone/>
                      </a:pPr>
                      <a:r>
                        <a:rPr lang="en-US" altLang="zh-CN" sz="2400" b="0" u="none">
                          <a:solidFill>
                            <a:srgbClr val="000000"/>
                          </a:solidFill>
                          <a:latin typeface="仿宋_GB2312" charset="0"/>
                          <a:ea typeface="仿宋_GB2312" charset="0"/>
                          <a:cs typeface="仿宋_GB2312" charset="0"/>
                        </a:rPr>
                        <a:t>2</a:t>
                      </a:r>
                    </a:p>
                  </a:txBody>
                  <a:tcPr marL="0" marR="0" marT="0" marB="1" anchor="ctr">
                    <a:lnL w="12700" cap="flat">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ctr">
                        <a:buNone/>
                      </a:pPr>
                      <a:r>
                        <a:rPr lang="en-US" altLang="zh-CN" sz="2400" b="0" u="none">
                          <a:solidFill>
                            <a:srgbClr val="000000"/>
                          </a:solidFill>
                          <a:latin typeface="仿宋_GB2312" charset="0"/>
                          <a:ea typeface="仿宋_GB2312" charset="0"/>
                          <a:cs typeface="仿宋_GB2312" charset="0"/>
                        </a:rPr>
                        <a:t>≤2</a:t>
                      </a:r>
                    </a:p>
                  </a:txBody>
                  <a:tcPr marL="0" marR="0" marT="0" marB="1" anchor="ctr">
                    <a:lnL w="12700" cap="flat">
                      <a:solidFill>
                        <a:schemeClr val="tx1"/>
                      </a:solidFill>
                      <a:prstDash val="soli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zh-CN" altLang="en-US" smtClean="0">
                <a:ea typeface="宋体" pitchFamily="2" charset="-122"/>
                <a:sym typeface="Arial" pitchFamily="34" charset="0"/>
              </a:rPr>
              <a:t>七、企业创新能力评价</a:t>
            </a:r>
            <a:endParaRPr lang="en-US" altLang="zh-CN" smtClean="0">
              <a:ea typeface="宋体" pitchFamily="2" charset="-122"/>
            </a:endParaRPr>
          </a:p>
        </p:txBody>
      </p:sp>
      <p:sp>
        <p:nvSpPr>
          <p:cNvPr id="47106" name="内容占位符 1"/>
          <p:cNvSpPr>
            <a:spLocks noGrp="1" noChangeArrowheads="1"/>
          </p:cNvSpPr>
          <p:nvPr>
            <p:ph idx="1"/>
          </p:nvPr>
        </p:nvSpPr>
        <p:spPr>
          <a:xfrm>
            <a:off x="457200" y="1219200"/>
            <a:ext cx="8340725" cy="5613400"/>
          </a:xfrm>
        </p:spPr>
        <p:txBody>
          <a:bodyPr/>
          <a:lstStyle/>
          <a:p>
            <a:pPr marL="0" indent="0">
              <a:buFont typeface="Wingdings" pitchFamily="2" charset="2"/>
              <a:buNone/>
            </a:pPr>
            <a:r>
              <a:rPr lang="zh-CN" altLang="en-US" dirty="0" smtClean="0">
                <a:ea typeface="宋体" pitchFamily="2" charset="-122"/>
              </a:rPr>
              <a:t>2、科技成果转化能力（≤30分）</a:t>
            </a:r>
          </a:p>
          <a:p>
            <a:pPr marL="0" indent="0">
              <a:buFont typeface="Wingdings" pitchFamily="2" charset="2"/>
              <a:buNone/>
            </a:pPr>
            <a:r>
              <a:rPr lang="zh-CN" altLang="en-US" dirty="0" smtClean="0">
                <a:ea typeface="宋体" pitchFamily="2" charset="-122"/>
              </a:rPr>
              <a:t>由技术专家根据企业科技成果转化总体情况和近3年内科技成果转化的年平均数进行综合评价，按6个等级计分。</a:t>
            </a:r>
          </a:p>
          <a:p>
            <a:pPr marL="0" indent="0">
              <a:buFont typeface="Wingdings" pitchFamily="2" charset="2"/>
              <a:buNone/>
            </a:pPr>
            <a:r>
              <a:rPr lang="zh-CN" altLang="en-US" dirty="0" smtClean="0">
                <a:ea typeface="宋体" pitchFamily="2" charset="-122"/>
              </a:rPr>
              <a:t>     A. 转化能力强，  ≥5项 （25-30分） </a:t>
            </a:r>
          </a:p>
          <a:p>
            <a:pPr marL="0" indent="0">
              <a:buFont typeface="Wingdings" pitchFamily="2" charset="2"/>
              <a:buNone/>
            </a:pPr>
            <a:r>
              <a:rPr lang="zh-CN" altLang="en-US" dirty="0" smtClean="0">
                <a:ea typeface="宋体" pitchFamily="2" charset="-122"/>
              </a:rPr>
              <a:t>     B. 转化能力较强，≥4项 （19-24分）</a:t>
            </a:r>
          </a:p>
          <a:p>
            <a:pPr marL="0" indent="0">
              <a:buFont typeface="Wingdings" pitchFamily="2" charset="2"/>
              <a:buNone/>
            </a:pPr>
            <a:r>
              <a:rPr lang="zh-CN" altLang="en-US" dirty="0" smtClean="0">
                <a:ea typeface="宋体" pitchFamily="2" charset="-122"/>
              </a:rPr>
              <a:t>     C. 转化能力一般，≥3项 （13-18分） </a:t>
            </a:r>
          </a:p>
          <a:p>
            <a:pPr marL="0" indent="0">
              <a:buFont typeface="Wingdings" pitchFamily="2" charset="2"/>
              <a:buNone/>
            </a:pPr>
            <a:r>
              <a:rPr lang="zh-CN" altLang="en-US" dirty="0" smtClean="0">
                <a:ea typeface="宋体" pitchFamily="2" charset="-122"/>
              </a:rPr>
              <a:t>     D. 转化能力较弱，≥2项 （7-12分）</a:t>
            </a:r>
          </a:p>
          <a:p>
            <a:pPr marL="0" indent="0">
              <a:buFont typeface="Wingdings" pitchFamily="2" charset="2"/>
              <a:buNone/>
            </a:pPr>
            <a:r>
              <a:rPr lang="zh-CN" altLang="en-US" dirty="0" smtClean="0">
                <a:ea typeface="宋体" pitchFamily="2" charset="-122"/>
              </a:rPr>
              <a:t>     E. 转化能力弱，  ≥1项 （1-6分）</a:t>
            </a:r>
          </a:p>
          <a:p>
            <a:pPr marL="0" indent="0">
              <a:buFont typeface="Wingdings" pitchFamily="2" charset="2"/>
              <a:buNone/>
            </a:pPr>
            <a:r>
              <a:rPr lang="zh-CN" altLang="en-US" dirty="0" smtClean="0">
                <a:ea typeface="宋体" pitchFamily="2" charset="-122"/>
              </a:rPr>
              <a:t>     F. 转化能力无，    0项 （0分）</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zh-CN" altLang="en-US" smtClean="0">
                <a:ea typeface="宋体" pitchFamily="2" charset="-122"/>
                <a:sym typeface="Arial" pitchFamily="34" charset="0"/>
              </a:rPr>
              <a:t>七、企业创新能力评价</a:t>
            </a:r>
            <a:endParaRPr lang="en-US" altLang="zh-CN" smtClean="0">
              <a:ea typeface="宋体" pitchFamily="2" charset="-122"/>
            </a:endParaRPr>
          </a:p>
        </p:txBody>
      </p:sp>
      <p:sp>
        <p:nvSpPr>
          <p:cNvPr id="49154" name="内容占位符 1"/>
          <p:cNvSpPr>
            <a:spLocks noGrp="1" noChangeArrowheads="1"/>
          </p:cNvSpPr>
          <p:nvPr>
            <p:ph idx="1"/>
          </p:nvPr>
        </p:nvSpPr>
        <p:spPr>
          <a:xfrm>
            <a:off x="457200" y="1219200"/>
            <a:ext cx="8340725" cy="5613400"/>
          </a:xfrm>
        </p:spPr>
        <p:txBody>
          <a:bodyPr/>
          <a:lstStyle/>
          <a:p>
            <a:pPr marL="0" indent="0">
              <a:buFont typeface="Wingdings" pitchFamily="2" charset="2"/>
              <a:buNone/>
            </a:pPr>
            <a:r>
              <a:rPr lang="zh-CN" altLang="en-US" sz="2400" dirty="0" smtClean="0">
                <a:ea typeface="宋体" pitchFamily="2" charset="-122"/>
              </a:rPr>
              <a:t>3、研究开发组织管理水平（≤20分）</a:t>
            </a:r>
          </a:p>
          <a:p>
            <a:pPr marL="0" indent="0">
              <a:buFont typeface="Wingdings" pitchFamily="2" charset="2"/>
              <a:buNone/>
            </a:pPr>
            <a:r>
              <a:rPr lang="zh-CN" altLang="en-US" sz="2400" dirty="0" smtClean="0">
                <a:ea typeface="宋体" pitchFamily="2" charset="-122"/>
              </a:rPr>
              <a:t>由技术专家根据企业研究开发与技术创新组织管理的总体情况，结合四项评价内容，进行综合打分。</a:t>
            </a:r>
          </a:p>
          <a:p>
            <a:pPr marL="0" indent="0">
              <a:buFont typeface="Wingdings" pitchFamily="2" charset="2"/>
              <a:buNone/>
            </a:pPr>
            <a:r>
              <a:rPr lang="zh-CN" altLang="en-US" sz="2400" dirty="0" smtClean="0">
                <a:ea typeface="宋体" pitchFamily="2" charset="-122"/>
              </a:rPr>
              <a:t>（1）制定了企业研究开发的组织管理制度，建立了研发投入核算体系，编制了研发费用辅助账；（≤6分）</a:t>
            </a:r>
          </a:p>
          <a:p>
            <a:pPr marL="0" indent="0">
              <a:buFont typeface="Wingdings" pitchFamily="2" charset="2"/>
              <a:buNone/>
            </a:pPr>
            <a:r>
              <a:rPr lang="zh-CN" altLang="en-US" sz="2400" dirty="0" smtClean="0">
                <a:ea typeface="宋体" pitchFamily="2" charset="-122"/>
              </a:rPr>
              <a:t>（2）设立了内部科学技术研究开发机构并具备相应的科研条件，与国内外研究开发机构开展多种形式产学研合作；（≤6分）</a:t>
            </a:r>
          </a:p>
          <a:p>
            <a:pPr marL="0" indent="0">
              <a:buFont typeface="Wingdings" pitchFamily="2" charset="2"/>
              <a:buNone/>
            </a:pPr>
            <a:r>
              <a:rPr lang="zh-CN" altLang="en-US" sz="2400" dirty="0" smtClean="0">
                <a:ea typeface="宋体" pitchFamily="2" charset="-122"/>
              </a:rPr>
              <a:t>（3）建立了科技成果转化的组织实施与激励奖励制度，建立开放式的创新创业平台；（≤4分）</a:t>
            </a:r>
          </a:p>
          <a:p>
            <a:pPr marL="0" indent="0">
              <a:buFont typeface="Wingdings" pitchFamily="2" charset="2"/>
              <a:buNone/>
            </a:pPr>
            <a:r>
              <a:rPr lang="zh-CN" altLang="en-US" sz="2400" dirty="0" smtClean="0">
                <a:ea typeface="宋体" pitchFamily="2" charset="-122"/>
              </a:rPr>
              <a:t>（4）建立了科技人员的培养进修、职工技能培训、优秀人才引进，以及人才绩效评价奖励制度。（≤4分）</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zh-CN" altLang="en-US" smtClean="0">
                <a:ea typeface="宋体" pitchFamily="2" charset="-122"/>
                <a:sym typeface="Arial" pitchFamily="34" charset="0"/>
              </a:rPr>
              <a:t>七、企业创新能力评价</a:t>
            </a:r>
            <a:endParaRPr lang="en-US" altLang="zh-CN" smtClean="0">
              <a:ea typeface="宋体" pitchFamily="2" charset="-122"/>
            </a:endParaRPr>
          </a:p>
        </p:txBody>
      </p:sp>
      <p:sp>
        <p:nvSpPr>
          <p:cNvPr id="51202" name="内容占位符 1"/>
          <p:cNvSpPr>
            <a:spLocks noGrp="1" noChangeArrowheads="1"/>
          </p:cNvSpPr>
          <p:nvPr>
            <p:ph idx="1"/>
          </p:nvPr>
        </p:nvSpPr>
        <p:spPr>
          <a:xfrm>
            <a:off x="457200" y="1219200"/>
            <a:ext cx="8340725" cy="2247900"/>
          </a:xfrm>
        </p:spPr>
        <p:txBody>
          <a:bodyPr/>
          <a:lstStyle/>
          <a:p>
            <a:pPr marL="0" indent="0">
              <a:buFont typeface="Wingdings" pitchFamily="2" charset="2"/>
              <a:buNone/>
            </a:pPr>
            <a:r>
              <a:rPr lang="zh-CN" altLang="en-US" dirty="0" smtClean="0">
                <a:ea typeface="宋体" pitchFamily="2" charset="-122"/>
              </a:rPr>
              <a:t>4、企业成长性（≤20分）</a:t>
            </a:r>
          </a:p>
          <a:p>
            <a:pPr marL="0" indent="0">
              <a:buFont typeface="Wingdings" pitchFamily="2" charset="2"/>
              <a:buNone/>
            </a:pPr>
            <a:r>
              <a:rPr lang="zh-CN" altLang="en-US" dirty="0" smtClean="0">
                <a:ea typeface="宋体" pitchFamily="2" charset="-122"/>
              </a:rPr>
              <a:t>由财务专家选取企业</a:t>
            </a:r>
            <a:r>
              <a:rPr lang="zh-CN" altLang="en-US" dirty="0" smtClean="0">
                <a:solidFill>
                  <a:srgbClr val="FF0000"/>
                </a:solidFill>
                <a:ea typeface="宋体" pitchFamily="2" charset="-122"/>
              </a:rPr>
              <a:t>净资产增长率</a:t>
            </a:r>
            <a:r>
              <a:rPr lang="zh-CN" altLang="en-US" dirty="0" smtClean="0">
                <a:ea typeface="宋体" pitchFamily="2" charset="-122"/>
              </a:rPr>
              <a:t>、</a:t>
            </a:r>
            <a:r>
              <a:rPr lang="zh-CN" altLang="en-US" dirty="0" smtClean="0">
                <a:solidFill>
                  <a:srgbClr val="FF0000"/>
                </a:solidFill>
                <a:ea typeface="宋体" pitchFamily="2" charset="-122"/>
              </a:rPr>
              <a:t>销售收入增长率</a:t>
            </a:r>
            <a:r>
              <a:rPr lang="zh-CN" altLang="en-US" dirty="0" smtClean="0">
                <a:ea typeface="宋体" pitchFamily="2" charset="-122"/>
              </a:rPr>
              <a:t>指标对企业成长性进行评价。与原指引相比将资产增长率调整为净资产增长率。</a:t>
            </a:r>
          </a:p>
          <a:p>
            <a:pPr marL="0" indent="0">
              <a:buFont typeface="Wingdings" pitchFamily="2" charset="2"/>
              <a:buNone/>
            </a:pPr>
            <a:r>
              <a:rPr lang="zh-CN" altLang="en-US" dirty="0" smtClean="0">
                <a:ea typeface="宋体" pitchFamily="2" charset="-122"/>
              </a:rPr>
              <a:t>     </a:t>
            </a:r>
          </a:p>
        </p:txBody>
      </p:sp>
      <p:graphicFrame>
        <p:nvGraphicFramePr>
          <p:cNvPr id="2" name="表格 -1"/>
          <p:cNvGraphicFramePr/>
          <p:nvPr/>
        </p:nvGraphicFramePr>
        <p:xfrm>
          <a:off x="838200" y="3124200"/>
          <a:ext cx="7623810" cy="3275965"/>
        </p:xfrm>
        <a:graphic>
          <a:graphicData uri="http://schemas.openxmlformats.org/drawingml/2006/table">
            <a:tbl>
              <a:tblPr firstRow="1" bandRow="1">
                <a:tableStyleId>{5940675A-B579-460E-94D1-54222C63F5DA}</a:tableStyleId>
              </a:tblPr>
              <a:tblGrid>
                <a:gridCol w="1116330"/>
                <a:gridCol w="2125980"/>
                <a:gridCol w="815340"/>
                <a:gridCol w="816610"/>
                <a:gridCol w="787400"/>
                <a:gridCol w="679450"/>
                <a:gridCol w="705485"/>
                <a:gridCol w="577215"/>
              </a:tblGrid>
              <a:tr h="469900">
                <a:tc rowSpan="2">
                  <a:txBody>
                    <a:bodyPr/>
                    <a:lstStyle/>
                    <a:p>
                      <a:pPr marL="0" indent="0" algn="ctr">
                        <a:buNone/>
                      </a:pPr>
                      <a:r>
                        <a:rPr lang="zh-CN" altLang="en-US" sz="2400" b="0" u="none">
                          <a:latin typeface="仿宋_GB2312" charset="0"/>
                          <a:ea typeface="仿宋_GB2312" charset="0"/>
                          <a:cs typeface="仿宋_GB2312" charset="0"/>
                        </a:rPr>
                        <a:t>成长性得分</a:t>
                      </a: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a:solidFill>
                        <a:schemeClr val="tx1"/>
                      </a:solidFill>
                      <a:prstDash val="solid"/>
                    </a:lnB>
                    <a:lnTlToBr>
                      <a:noFill/>
                    </a:lnTlToBr>
                    <a:lnBlToTr>
                      <a:noFill/>
                    </a:lnBlToTr>
                    <a:noFill/>
                  </a:tcPr>
                </a:tc>
                <a:tc rowSpan="2">
                  <a:txBody>
                    <a:bodyPr/>
                    <a:lstStyle/>
                    <a:p>
                      <a:pPr marL="0" indent="0" algn="ctr">
                        <a:buNone/>
                      </a:pPr>
                      <a:r>
                        <a:rPr lang="zh-CN" altLang="en-US" sz="2400" b="0" u="none">
                          <a:latin typeface="仿宋_GB2312" charset="0"/>
                          <a:ea typeface="仿宋_GB2312" charset="0"/>
                          <a:cs typeface="仿宋_GB2312" charset="0"/>
                        </a:rPr>
                        <a:t>指标赋值</a:t>
                      </a:r>
                    </a:p>
                  </a:txBody>
                  <a:tcPr marL="0" marR="0" marT="0" marB="1" anchor="ctr">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a:solidFill>
                        <a:schemeClr val="tx1"/>
                      </a:solidFill>
                      <a:prstDash val="solid"/>
                    </a:lnB>
                    <a:lnTlToBr>
                      <a:noFill/>
                    </a:lnTlToBr>
                    <a:lnBlToTr>
                      <a:noFill/>
                    </a:lnBlToTr>
                    <a:noFill/>
                  </a:tcPr>
                </a:tc>
                <a:tc gridSpan="6">
                  <a:txBody>
                    <a:bodyPr/>
                    <a:lstStyle/>
                    <a:p>
                      <a:pPr marL="0" indent="0" algn="ctr">
                        <a:buNone/>
                      </a:pPr>
                      <a:r>
                        <a:rPr lang="zh-CN" altLang="en-US" sz="2400" b="0" u="none">
                          <a:latin typeface="仿宋_GB2312" charset="0"/>
                          <a:ea typeface="仿宋_GB2312" charset="0"/>
                          <a:cs typeface="仿宋_GB2312" charset="0"/>
                        </a:rPr>
                        <a:t>分  数</a:t>
                      </a:r>
                    </a:p>
                  </a:txBody>
                  <a:tcPr marL="0" marR="0" marT="0" marB="1" anchor="ctr">
                    <a:lnL w="12700" cap="flat">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xBody>
                    <a:bodyPr/>
                    <a:lstStyle/>
                    <a:p>
                      <a:endParaRPr lang="zh-CN"/>
                    </a:p>
                  </a:txBody>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xBody>
                    <a:bodyPr/>
                    <a:lstStyle/>
                    <a:p>
                      <a:endParaRPr lang="zh-CN"/>
                    </a:p>
                  </a:txBody>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xBody>
                    <a:bodyPr/>
                    <a:lstStyle/>
                    <a:p>
                      <a:endParaRPr lang="zh-CN"/>
                    </a:p>
                  </a:txBody>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xBody>
                    <a:bodyPr/>
                    <a:lstStyle/>
                    <a:p>
                      <a:endParaRPr lang="zh-CN"/>
                    </a:p>
                  </a:txBody>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940435">
                <a:tc vMerge="1">
                  <a:txBody>
                    <a:bodyPr/>
                    <a:lstStyle/>
                    <a:p>
                      <a:endParaRPr lang="zh-C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xBody>
                    <a:bodyPr/>
                    <a:lstStyle/>
                    <a:p>
                      <a:endParaRPr lang="zh-CN"/>
                    </a:p>
                  </a:txBody>
                  <a:tcPr>
                    <a:lnL w="12700" cap="flat" cmpd="sng">
                      <a:solidFill>
                        <a:schemeClr val="tx1"/>
                      </a:solidFill>
                      <a:prstDash val="solid"/>
                      <a:headEnd type="none" w="med" len="med"/>
                      <a:tailEnd type="none" w="med" len="med"/>
                    </a:lnL>
                    <a:lnR w="12700" cap="flat">
                      <a:solidFill>
                        <a:schemeClr val="tx1"/>
                      </a:solidFill>
                      <a:prstDash val="solid"/>
                    </a:lnR>
                    <a:lnB w="12700" cap="flat" cmpd="sng">
                      <a:solidFill>
                        <a:schemeClr val="tx1"/>
                      </a:solidFill>
                      <a:prstDash val="solid"/>
                      <a:headEnd type="none" w="med" len="med"/>
                      <a:tailEnd type="none" w="med" len="med"/>
                    </a:lnB>
                  </a:tcPr>
                </a:tc>
                <a:tc>
                  <a:txBody>
                    <a:bodyPr/>
                    <a:lstStyle/>
                    <a:p>
                      <a:pPr marL="0" indent="0" algn="ctr">
                        <a:buNone/>
                      </a:pPr>
                      <a:r>
                        <a:rPr lang="en-US" altLang="zh-CN" sz="2400" b="0" u="none">
                          <a:latin typeface="仿宋_GB2312" charset="0"/>
                          <a:ea typeface="仿宋_GB2312" charset="0"/>
                          <a:cs typeface="仿宋_GB2312" charset="0"/>
                        </a:rPr>
                        <a:t>≥35%</a:t>
                      </a:r>
                    </a:p>
                  </a:txBody>
                  <a:tcPr marL="0" marR="0" marT="0" marB="1" anchor="ctr">
                    <a:lnL w="12700" cap="flat">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ctr">
                        <a:buNone/>
                      </a:pPr>
                      <a:r>
                        <a:rPr lang="en-US" altLang="zh-CN" sz="2400" b="0" u="none">
                          <a:latin typeface="仿宋_GB2312" charset="0"/>
                          <a:ea typeface="仿宋_GB2312" charset="0"/>
                          <a:cs typeface="仿宋_GB2312" charset="0"/>
                        </a:rPr>
                        <a:t>≥25%</a:t>
                      </a:r>
                    </a:p>
                  </a:txBody>
                  <a:tcPr marL="0" marR="0" marT="0" marB="1" anchor="ctr">
                    <a:lnL w="12700" cap="flat">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ctr">
                        <a:buNone/>
                      </a:pPr>
                      <a:r>
                        <a:rPr lang="en-US" altLang="zh-CN" sz="2400" b="0" u="none">
                          <a:latin typeface="仿宋_GB2312" charset="0"/>
                          <a:ea typeface="仿宋_GB2312" charset="0"/>
                          <a:cs typeface="仿宋_GB2312" charset="0"/>
                        </a:rPr>
                        <a:t>≥15%</a:t>
                      </a:r>
                    </a:p>
                  </a:txBody>
                  <a:tcPr marL="0" marR="0" marT="0" marB="1" anchor="ctr">
                    <a:lnL w="12700" cap="flat">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ctr">
                        <a:buNone/>
                      </a:pPr>
                      <a:r>
                        <a:rPr lang="en-US" altLang="zh-CN" sz="2400" b="0" u="none">
                          <a:latin typeface="仿宋_GB2312" charset="0"/>
                          <a:ea typeface="仿宋_GB2312" charset="0"/>
                          <a:cs typeface="仿宋_GB2312" charset="0"/>
                        </a:rPr>
                        <a:t>≥5%</a:t>
                      </a:r>
                    </a:p>
                  </a:txBody>
                  <a:tcPr marL="0" marR="0" marT="0" marB="1" anchor="ctr">
                    <a:lnL w="12700" cap="flat">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ctr">
                        <a:buNone/>
                      </a:pPr>
                      <a:r>
                        <a:rPr lang="zh-CN" altLang="en-US" sz="2400" b="0" u="none">
                          <a:latin typeface="仿宋_GB2312" charset="0"/>
                          <a:ea typeface="仿宋_GB2312" charset="0"/>
                          <a:cs typeface="仿宋_GB2312" charset="0"/>
                        </a:rPr>
                        <a:t>﹥</a:t>
                      </a:r>
                      <a:r>
                        <a:rPr lang="en-US" altLang="zh-CN" sz="2400" b="0" u="none">
                          <a:latin typeface="仿宋_GB2312" charset="0"/>
                          <a:ea typeface="仿宋_GB2312" charset="0"/>
                          <a:cs typeface="仿宋_GB2312" charset="0"/>
                        </a:rPr>
                        <a:t>0</a:t>
                      </a:r>
                    </a:p>
                  </a:txBody>
                  <a:tcPr marL="0" marR="0" marT="0" marB="1" anchor="ctr">
                    <a:lnL w="12700" cap="flat">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indent="0" algn="ctr">
                        <a:buNone/>
                      </a:pPr>
                      <a:r>
                        <a:rPr lang="en-US" altLang="zh-CN" sz="2400" b="0" u="none">
                          <a:latin typeface="仿宋_GB2312" charset="0"/>
                          <a:ea typeface="仿宋_GB2312" charset="0"/>
                          <a:cs typeface="仿宋_GB2312" charset="0"/>
                        </a:rPr>
                        <a:t>≤0</a:t>
                      </a:r>
                    </a:p>
                  </a:txBody>
                  <a:tcPr marL="0" marR="0" marT="0" marB="1" anchor="ctr">
                    <a:lnL w="12700" cap="flat">
                      <a:solidFill>
                        <a:schemeClr val="tx1"/>
                      </a:solidFill>
                      <a:prstDash val="soli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40435">
                <a:tc rowSpan="2">
                  <a:txBody>
                    <a:bodyPr/>
                    <a:lstStyle/>
                    <a:p>
                      <a:pPr marL="0" indent="0" algn="ctr">
                        <a:buNone/>
                      </a:pPr>
                      <a:r>
                        <a:rPr lang="en-US" altLang="zh-CN" sz="2400" b="0" u="none">
                          <a:latin typeface="仿宋_GB2312" charset="0"/>
                          <a:ea typeface="仿宋_GB2312" charset="0"/>
                          <a:cs typeface="仿宋_GB2312" charset="0"/>
                        </a:rPr>
                        <a:t>≤20</a:t>
                      </a:r>
                      <a:r>
                        <a:rPr lang="zh-CN" altLang="en-US" sz="2400" b="0" u="none">
                          <a:latin typeface="仿宋_GB2312" charset="0"/>
                          <a:ea typeface="仿宋_GB2312" charset="0"/>
                          <a:cs typeface="仿宋_GB2312" charset="0"/>
                        </a:rPr>
                        <a:t>分</a:t>
                      </a: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a:solidFill>
                        <a:schemeClr val="tx1"/>
                      </a:solidFill>
                      <a:prstDash val="solid"/>
                    </a:lnB>
                    <a:lnTlToBr>
                      <a:noFill/>
                    </a:lnTlToBr>
                    <a:lnBlToTr>
                      <a:noFill/>
                    </a:lnBlToTr>
                    <a:noFill/>
                  </a:tcPr>
                </a:tc>
                <a:tc>
                  <a:txBody>
                    <a:bodyPr/>
                    <a:lstStyle/>
                    <a:p>
                      <a:pPr marL="0" indent="0" algn="ctr">
                        <a:buNone/>
                      </a:pPr>
                      <a:r>
                        <a:rPr lang="zh-CN" altLang="en-US" sz="2400" b="0" u="none">
                          <a:latin typeface="仿宋_GB2312" charset="0"/>
                          <a:ea typeface="仿宋_GB2312" charset="0"/>
                          <a:cs typeface="仿宋_GB2312" charset="0"/>
                        </a:rPr>
                        <a:t>净资产增长率</a:t>
                      </a:r>
                      <a:r>
                        <a:rPr lang="en-US" altLang="zh-CN" sz="2400" b="0" u="none">
                          <a:latin typeface="仿宋_GB2312" charset="0"/>
                          <a:ea typeface="仿宋_GB2312" charset="0"/>
                          <a:cs typeface="仿宋_GB2312" charset="0"/>
                        </a:rPr>
                        <a:t>≤10</a:t>
                      </a:r>
                      <a:r>
                        <a:rPr lang="zh-CN" altLang="en-US" sz="2400" b="0" u="none">
                          <a:latin typeface="仿宋_GB2312" charset="0"/>
                          <a:ea typeface="仿宋_GB2312" charset="0"/>
                          <a:cs typeface="仿宋_GB2312" charset="0"/>
                        </a:rPr>
                        <a:t>分</a:t>
                      </a:r>
                    </a:p>
                  </a:txBody>
                  <a:tcPr marL="0" marR="0" marT="0" marB="1" anchor="ctr">
                    <a:lnL w="12700" cap="flat" cmpd="sng">
                      <a:solidFill>
                        <a:schemeClr val="tx1"/>
                      </a:solidFill>
                      <a:prstDash val="solid"/>
                      <a:headEnd type="none" w="med" len="med"/>
                      <a:tailEnd type="none" w="med" len="me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p>
                      <a:pPr marL="0" indent="0" algn="ctr">
                        <a:buNone/>
                      </a:pPr>
                      <a:r>
                        <a:rPr lang="en-US" altLang="zh-CN" sz="2400" b="0" u="none">
                          <a:latin typeface="仿宋_GB2312" charset="0"/>
                          <a:ea typeface="仿宋_GB2312" charset="0"/>
                          <a:cs typeface="仿宋_GB2312" charset="0"/>
                        </a:rPr>
                        <a:t>A9-10</a:t>
                      </a:r>
                      <a:r>
                        <a:rPr lang="zh-CN" altLang="en-US" sz="2400" b="0" u="none">
                          <a:latin typeface="仿宋_GB2312" charset="0"/>
                          <a:ea typeface="仿宋_GB2312" charset="0"/>
                          <a:cs typeface="仿宋_GB2312" charset="0"/>
                        </a:rPr>
                        <a:t>分</a:t>
                      </a:r>
                    </a:p>
                  </a:txBody>
                  <a:tcPr marL="0" marR="0" marT="0" marB="1" anchor="ctr">
                    <a:lnL w="12700" cap="flat">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a:solidFill>
                        <a:schemeClr val="tx1"/>
                      </a:solidFill>
                      <a:prstDash val="solid"/>
                    </a:lnB>
                    <a:lnTlToBr>
                      <a:noFill/>
                    </a:lnTlToBr>
                    <a:lnBlToTr>
                      <a:noFill/>
                    </a:lnBlToTr>
                    <a:noFill/>
                  </a:tcPr>
                </a:tc>
                <a:tc rowSpan="2">
                  <a:txBody>
                    <a:bodyPr/>
                    <a:lstStyle/>
                    <a:p>
                      <a:pPr marL="0" indent="0" algn="ctr">
                        <a:buNone/>
                      </a:pPr>
                      <a:r>
                        <a:rPr lang="en-US" altLang="zh-CN" sz="2400" b="0" u="none">
                          <a:latin typeface="仿宋_GB2312" charset="0"/>
                          <a:ea typeface="仿宋_GB2312" charset="0"/>
                          <a:cs typeface="仿宋_GB2312" charset="0"/>
                        </a:rPr>
                        <a:t>B7-8</a:t>
                      </a:r>
                      <a:r>
                        <a:rPr lang="zh-CN" altLang="en-US" sz="2400" b="0" u="none">
                          <a:latin typeface="仿宋_GB2312" charset="0"/>
                          <a:ea typeface="仿宋_GB2312" charset="0"/>
                          <a:cs typeface="仿宋_GB2312" charset="0"/>
                        </a:rPr>
                        <a:t>分</a:t>
                      </a:r>
                    </a:p>
                  </a:txBody>
                  <a:tcPr marL="0" marR="0" marT="0" marB="1" anchor="ctr">
                    <a:lnL w="12700" cap="flat">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a:solidFill>
                        <a:schemeClr val="tx1"/>
                      </a:solidFill>
                      <a:prstDash val="solid"/>
                    </a:lnB>
                    <a:lnTlToBr>
                      <a:noFill/>
                    </a:lnTlToBr>
                    <a:lnBlToTr>
                      <a:noFill/>
                    </a:lnBlToTr>
                    <a:noFill/>
                  </a:tcPr>
                </a:tc>
                <a:tc rowSpan="2">
                  <a:txBody>
                    <a:bodyPr/>
                    <a:lstStyle/>
                    <a:p>
                      <a:pPr marL="0" indent="0" algn="ctr">
                        <a:buNone/>
                      </a:pPr>
                      <a:r>
                        <a:rPr lang="en-US" altLang="zh-CN" sz="2400" b="0" u="none">
                          <a:latin typeface="仿宋_GB2312" charset="0"/>
                          <a:ea typeface="仿宋_GB2312" charset="0"/>
                          <a:cs typeface="仿宋_GB2312" charset="0"/>
                        </a:rPr>
                        <a:t>C5-6</a:t>
                      </a:r>
                      <a:r>
                        <a:rPr lang="zh-CN" altLang="en-US" sz="2400" b="0" u="none">
                          <a:latin typeface="仿宋_GB2312" charset="0"/>
                          <a:ea typeface="仿宋_GB2312" charset="0"/>
                          <a:cs typeface="仿宋_GB2312" charset="0"/>
                        </a:rPr>
                        <a:t>分</a:t>
                      </a:r>
                    </a:p>
                  </a:txBody>
                  <a:tcPr marL="0" marR="0" marT="0" marB="1" anchor="ctr">
                    <a:lnL w="12700" cap="flat">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a:solidFill>
                        <a:schemeClr val="tx1"/>
                      </a:solidFill>
                      <a:prstDash val="solid"/>
                    </a:lnB>
                    <a:lnTlToBr>
                      <a:noFill/>
                    </a:lnTlToBr>
                    <a:lnBlToTr>
                      <a:noFill/>
                    </a:lnBlToTr>
                    <a:noFill/>
                  </a:tcPr>
                </a:tc>
                <a:tc rowSpan="2">
                  <a:txBody>
                    <a:bodyPr/>
                    <a:lstStyle/>
                    <a:p>
                      <a:pPr marL="0" indent="0" algn="ctr">
                        <a:buNone/>
                      </a:pPr>
                      <a:r>
                        <a:rPr lang="en-US" altLang="zh-CN" sz="2400" b="0" u="none">
                          <a:latin typeface="仿宋_GB2312" charset="0"/>
                          <a:ea typeface="仿宋_GB2312" charset="0"/>
                          <a:cs typeface="仿宋_GB2312" charset="0"/>
                        </a:rPr>
                        <a:t>D3-4</a:t>
                      </a:r>
                      <a:r>
                        <a:rPr lang="zh-CN" altLang="en-US" sz="2400" b="0" u="none">
                          <a:latin typeface="仿宋_GB2312" charset="0"/>
                          <a:ea typeface="仿宋_GB2312" charset="0"/>
                          <a:cs typeface="仿宋_GB2312" charset="0"/>
                        </a:rPr>
                        <a:t>分</a:t>
                      </a:r>
                    </a:p>
                  </a:txBody>
                  <a:tcPr marL="0" marR="0" marT="0" marB="1" anchor="ctr">
                    <a:lnL w="12700" cap="flat">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a:solidFill>
                        <a:schemeClr val="tx1"/>
                      </a:solidFill>
                      <a:prstDash val="solid"/>
                    </a:lnB>
                    <a:lnTlToBr>
                      <a:noFill/>
                    </a:lnTlToBr>
                    <a:lnBlToTr>
                      <a:noFill/>
                    </a:lnBlToTr>
                    <a:noFill/>
                  </a:tcPr>
                </a:tc>
                <a:tc rowSpan="2">
                  <a:txBody>
                    <a:bodyPr/>
                    <a:lstStyle/>
                    <a:p>
                      <a:pPr marL="0" indent="0" algn="ctr">
                        <a:buNone/>
                      </a:pPr>
                      <a:r>
                        <a:rPr lang="en-US" altLang="zh-CN" sz="2400" b="0" u="none">
                          <a:latin typeface="仿宋_GB2312" charset="0"/>
                          <a:ea typeface="仿宋_GB2312" charset="0"/>
                          <a:cs typeface="仿宋_GB2312" charset="0"/>
                        </a:rPr>
                        <a:t>E1-2</a:t>
                      </a:r>
                      <a:r>
                        <a:rPr lang="zh-CN" altLang="en-US" sz="2400" b="0" u="none">
                          <a:latin typeface="仿宋_GB2312" charset="0"/>
                          <a:ea typeface="仿宋_GB2312" charset="0"/>
                          <a:cs typeface="仿宋_GB2312" charset="0"/>
                        </a:rPr>
                        <a:t>分</a:t>
                      </a:r>
                    </a:p>
                  </a:txBody>
                  <a:tcPr marL="0" marR="0" marT="0" marB="1" anchor="ctr">
                    <a:lnL w="12700" cap="flat">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a:solidFill>
                        <a:schemeClr val="tx1"/>
                      </a:solidFill>
                      <a:prstDash val="solid"/>
                    </a:lnB>
                    <a:lnTlToBr>
                      <a:noFill/>
                    </a:lnTlToBr>
                    <a:lnBlToTr>
                      <a:noFill/>
                    </a:lnBlToTr>
                    <a:noFill/>
                  </a:tcPr>
                </a:tc>
                <a:tc rowSpan="2">
                  <a:txBody>
                    <a:bodyPr/>
                    <a:lstStyle/>
                    <a:p>
                      <a:pPr marL="0" indent="0" algn="ctr">
                        <a:buNone/>
                      </a:pPr>
                      <a:r>
                        <a:rPr lang="en-US" altLang="zh-CN" sz="2400" b="0" u="none">
                          <a:latin typeface="仿宋_GB2312" charset="0"/>
                          <a:ea typeface="仿宋_GB2312" charset="0"/>
                          <a:cs typeface="仿宋_GB2312" charset="0"/>
                        </a:rPr>
                        <a:t>F0</a:t>
                      </a:r>
                      <a:r>
                        <a:rPr lang="zh-CN" altLang="en-US" sz="2400" b="0" u="none">
                          <a:latin typeface="仿宋_GB2312" charset="0"/>
                          <a:ea typeface="仿宋_GB2312" charset="0"/>
                          <a:cs typeface="仿宋_GB2312" charset="0"/>
                        </a:rPr>
                        <a:t>分</a:t>
                      </a:r>
                    </a:p>
                  </a:txBody>
                  <a:tcPr marL="0" marR="0" marT="0" marB="1" anchor="ctr">
                    <a:lnL w="12700" cap="flat">
                      <a:solidFill>
                        <a:schemeClr val="tx1"/>
                      </a:solidFill>
                      <a:prstDash val="soli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a:solidFill>
                        <a:schemeClr val="tx1"/>
                      </a:solidFill>
                      <a:prstDash val="solid"/>
                    </a:lnB>
                    <a:lnTlToBr>
                      <a:noFill/>
                    </a:lnTlToBr>
                    <a:lnBlToTr>
                      <a:noFill/>
                    </a:lnBlToTr>
                    <a:noFill/>
                  </a:tcPr>
                </a:tc>
              </a:tr>
              <a:tr h="925195">
                <a:tc vMerge="1">
                  <a:txBody>
                    <a:bodyPr/>
                    <a:lstStyle/>
                    <a:p>
                      <a:endParaRPr lang="zh-C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p>
                      <a:pPr marL="0" indent="0" algn="ctr">
                        <a:buNone/>
                      </a:pPr>
                      <a:r>
                        <a:rPr lang="zh-CN" altLang="en-US" sz="2400" b="0" u="none">
                          <a:latin typeface="仿宋_GB2312" charset="0"/>
                          <a:ea typeface="仿宋_GB2312" charset="0"/>
                          <a:cs typeface="仿宋_GB2312" charset="0"/>
                        </a:rPr>
                        <a:t>销售收入增长率</a:t>
                      </a:r>
                      <a:r>
                        <a:rPr lang="en-US" altLang="zh-CN" sz="2400" b="0" u="none">
                          <a:latin typeface="仿宋_GB2312" charset="0"/>
                          <a:ea typeface="仿宋_GB2312" charset="0"/>
                          <a:cs typeface="仿宋_GB2312" charset="0"/>
                        </a:rPr>
                        <a:t>≤10</a:t>
                      </a:r>
                      <a:r>
                        <a:rPr lang="zh-CN" altLang="en-US" sz="2400" b="0" u="none">
                          <a:latin typeface="仿宋_GB2312" charset="0"/>
                          <a:ea typeface="仿宋_GB2312" charset="0"/>
                          <a:cs typeface="仿宋_GB2312" charset="0"/>
                        </a:rPr>
                        <a:t>分</a:t>
                      </a:r>
                    </a:p>
                  </a:txBody>
                  <a:tcPr marL="0" marR="0" marT="0" marB="1"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chemeClr val="tx1"/>
                      </a:solidFill>
                      <a:prstDash val="solid"/>
                      <a:headEnd type="none" w="med" len="med"/>
                      <a:tailEnd type="none" w="med" len="med"/>
                    </a:lnL>
                    <a:lnR w="12700" cap="flat">
                      <a:solidFill>
                        <a:schemeClr val="tx1"/>
                      </a:solidFill>
                      <a:prstDash val="solid"/>
                    </a:lnR>
                    <a:lnB w="12700" cap="flat" cmpd="sng">
                      <a:solidFill>
                        <a:schemeClr val="tx1"/>
                      </a:solidFill>
                      <a:prstDash val="solid"/>
                      <a:headEnd type="none" w="med" len="med"/>
                      <a:tailEnd type="none" w="med" len="med"/>
                    </a:lnB>
                  </a:tcPr>
                </a:tc>
                <a:tc vMerge="1">
                  <a:txBody>
                    <a:bodyPr/>
                    <a:lstStyle/>
                    <a:p>
                      <a:endParaRPr lang="zh-CN"/>
                    </a:p>
                  </a:txBody>
                  <a:tcPr>
                    <a:lnL w="12700" cap="flat">
                      <a:solidFill>
                        <a:schemeClr val="tx1"/>
                      </a:solidFill>
                      <a:prstDash val="solid"/>
                    </a:lnL>
                    <a:lnR w="12700" cap="flat">
                      <a:solidFill>
                        <a:schemeClr val="tx1"/>
                      </a:solidFill>
                      <a:prstDash val="solid"/>
                    </a:lnR>
                    <a:lnB w="12700" cap="flat" cmpd="sng">
                      <a:solidFill>
                        <a:schemeClr val="tx1"/>
                      </a:solidFill>
                      <a:prstDash val="solid"/>
                      <a:headEnd type="none" w="med" len="med"/>
                      <a:tailEnd type="none" w="med" len="med"/>
                    </a:lnB>
                  </a:tcPr>
                </a:tc>
                <a:tc vMerge="1">
                  <a:txBody>
                    <a:bodyPr/>
                    <a:lstStyle/>
                    <a:p>
                      <a:endParaRPr lang="zh-CN"/>
                    </a:p>
                  </a:txBody>
                  <a:tcPr>
                    <a:lnL w="12700" cap="flat">
                      <a:solidFill>
                        <a:schemeClr val="tx1"/>
                      </a:solidFill>
                      <a:prstDash val="solid"/>
                    </a:lnL>
                    <a:lnR w="12700" cap="flat">
                      <a:solidFill>
                        <a:schemeClr val="tx1"/>
                      </a:solidFill>
                      <a:prstDash val="solid"/>
                    </a:lnR>
                    <a:lnB w="12700" cap="flat" cmpd="sng">
                      <a:solidFill>
                        <a:schemeClr val="tx1"/>
                      </a:solidFill>
                      <a:prstDash val="solid"/>
                      <a:headEnd type="none" w="med" len="med"/>
                      <a:tailEnd type="none" w="med" len="med"/>
                    </a:lnB>
                  </a:tcPr>
                </a:tc>
                <a:tc vMerge="1">
                  <a:txBody>
                    <a:bodyPr/>
                    <a:lstStyle/>
                    <a:p>
                      <a:endParaRPr lang="zh-CN"/>
                    </a:p>
                  </a:txBody>
                  <a:tcPr>
                    <a:lnL w="12700" cap="flat">
                      <a:solidFill>
                        <a:schemeClr val="tx1"/>
                      </a:solidFill>
                      <a:prstDash val="solid"/>
                    </a:lnL>
                    <a:lnR w="12700" cap="flat">
                      <a:solidFill>
                        <a:schemeClr val="tx1"/>
                      </a:solidFill>
                      <a:prstDash val="solid"/>
                    </a:lnR>
                    <a:lnB w="12700" cap="flat" cmpd="sng">
                      <a:solidFill>
                        <a:schemeClr val="tx1"/>
                      </a:solidFill>
                      <a:prstDash val="solid"/>
                      <a:headEnd type="none" w="med" len="med"/>
                      <a:tailEnd type="none" w="med" len="med"/>
                    </a:lnB>
                  </a:tcPr>
                </a:tc>
                <a:tc vMerge="1">
                  <a:txBody>
                    <a:bodyPr/>
                    <a:lstStyle/>
                    <a:p>
                      <a:endParaRPr lang="zh-CN"/>
                    </a:p>
                  </a:txBody>
                  <a:tcPr>
                    <a:lnL w="12700" cap="flat">
                      <a:solidFill>
                        <a:schemeClr val="tx1"/>
                      </a:solidFill>
                      <a:prstDash val="solid"/>
                    </a:lnL>
                    <a:lnR w="12700" cap="flat">
                      <a:solidFill>
                        <a:schemeClr val="tx1"/>
                      </a:solidFill>
                      <a:prstDash val="solid"/>
                    </a:lnR>
                    <a:lnB w="12700" cap="flat" cmpd="sng">
                      <a:solidFill>
                        <a:schemeClr val="tx1"/>
                      </a:solidFill>
                      <a:prstDash val="solid"/>
                      <a:headEnd type="none" w="med" len="med"/>
                      <a:tailEnd type="none" w="med" len="med"/>
                    </a:lnB>
                  </a:tcPr>
                </a:tc>
                <a:tc vMerge="1">
                  <a:txBody>
                    <a:bodyPr/>
                    <a:lstStyle/>
                    <a:p>
                      <a:endParaRPr lang="zh-CN"/>
                    </a:p>
                  </a:txBody>
                  <a:tcPr>
                    <a:lnL w="12700" cap="flat">
                      <a:solidFill>
                        <a:schemeClr val="tx1"/>
                      </a:solidFill>
                      <a:prstDash val="soli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1"/>
          <p:cNvSpPr>
            <a:spLocks noChangeArrowheads="1"/>
          </p:cNvSpPr>
          <p:nvPr/>
        </p:nvSpPr>
        <p:spPr bwMode="auto">
          <a:xfrm>
            <a:off x="2" y="188914"/>
            <a:ext cx="108347" cy="463551"/>
          </a:xfrm>
          <a:prstGeom prst="rect">
            <a:avLst/>
          </a:prstGeom>
          <a:solidFill>
            <a:schemeClr val="accent1">
              <a:lumMod val="75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0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 name="Group 337"/>
          <p:cNvGrpSpPr/>
          <p:nvPr/>
        </p:nvGrpSpPr>
        <p:grpSpPr>
          <a:xfrm>
            <a:off x="108585" y="2038773"/>
            <a:ext cx="1295400" cy="2484120"/>
            <a:chOff x="1" y="-18629"/>
            <a:chExt cx="4392858" cy="2872248"/>
          </a:xfrm>
        </p:grpSpPr>
        <p:sp>
          <p:nvSpPr>
            <p:cNvPr id="5" name="Shape 333"/>
            <p:cNvSpPr/>
            <p:nvPr/>
          </p:nvSpPr>
          <p:spPr>
            <a:xfrm>
              <a:off x="1" y="-18629"/>
              <a:ext cx="4392858"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lgn="ctr">
                <a:lnSpc>
                  <a:spcPct val="120000"/>
                </a:lnSpc>
                <a:defRPr sz="11200"/>
              </a:pPr>
              <a:endParaRPr sz="11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335"/>
            <p:cNvSpPr/>
            <p:nvPr/>
          </p:nvSpPr>
          <p:spPr>
            <a:xfrm>
              <a:off x="1283866" y="818889"/>
              <a:ext cx="2539587" cy="854076"/>
            </a:xfrm>
            <a:prstGeom prst="rect">
              <a:avLst/>
            </a:prstGeom>
            <a:noFill/>
            <a:ln w="12700" cap="flat">
              <a:noFill/>
              <a:miter lim="400000"/>
            </a:ln>
            <a:effectLst/>
          </p:spPr>
          <p:txBody>
            <a:bodyPr wrap="squar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企业申报</a:t>
              </a:r>
            </a:p>
          </p:txBody>
        </p:sp>
      </p:grpSp>
      <p:grpSp>
        <p:nvGrpSpPr>
          <p:cNvPr id="7" name="Group 342"/>
          <p:cNvGrpSpPr/>
          <p:nvPr/>
        </p:nvGrpSpPr>
        <p:grpSpPr>
          <a:xfrm>
            <a:off x="1255395" y="2050627"/>
            <a:ext cx="1496060" cy="2472267"/>
            <a:chOff x="-510859" y="5850"/>
            <a:chExt cx="4392859" cy="2872248"/>
          </a:xfrm>
          <a:solidFill>
            <a:srgbClr val="E60000"/>
          </a:solidFill>
        </p:grpSpPr>
        <p:sp>
          <p:nvSpPr>
            <p:cNvPr id="8" name="Shape 338"/>
            <p:cNvSpPr/>
            <p:nvPr/>
          </p:nvSpPr>
          <p:spPr>
            <a:xfrm>
              <a:off x="-510859" y="585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11200"/>
              </a:pPr>
              <a:endParaRPr sz="11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340"/>
            <p:cNvSpPr/>
            <p:nvPr/>
          </p:nvSpPr>
          <p:spPr>
            <a:xfrm>
              <a:off x="555927" y="1250602"/>
              <a:ext cx="285243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执委会推荐</a:t>
              </a:r>
            </a:p>
          </p:txBody>
        </p:sp>
      </p:grpSp>
      <p:grpSp>
        <p:nvGrpSpPr>
          <p:cNvPr id="10" name="Group 347"/>
          <p:cNvGrpSpPr/>
          <p:nvPr/>
        </p:nvGrpSpPr>
        <p:grpSpPr>
          <a:xfrm>
            <a:off x="2585085" y="2051474"/>
            <a:ext cx="1446530" cy="2460413"/>
            <a:chOff x="0" y="0"/>
            <a:chExt cx="4392859" cy="2872248"/>
          </a:xfrm>
        </p:grpSpPr>
        <p:sp>
          <p:nvSpPr>
            <p:cNvPr id="11" name="Shape 34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11200"/>
              </a:pPr>
              <a:endParaRPr sz="110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345"/>
            <p:cNvSpPr/>
            <p:nvPr/>
          </p:nvSpPr>
          <p:spPr>
            <a:xfrm>
              <a:off x="1170529" y="892512"/>
              <a:ext cx="2709380" cy="1088212"/>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b="1"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形式</a:t>
              </a:r>
            </a:p>
            <a:p>
              <a:pPr algn="ctr">
                <a:lnSpc>
                  <a:spcPct val="120000"/>
                </a:lnSpc>
              </a:pPr>
              <a:r>
                <a:rPr lang="zh-CN" altLang="en-US" b="1"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审查</a:t>
              </a:r>
            </a:p>
          </p:txBody>
        </p:sp>
      </p:grpSp>
      <p:grpSp>
        <p:nvGrpSpPr>
          <p:cNvPr id="13" name="Group 352"/>
          <p:cNvGrpSpPr/>
          <p:nvPr/>
        </p:nvGrpSpPr>
        <p:grpSpPr>
          <a:xfrm>
            <a:off x="3900806" y="2027768"/>
            <a:ext cx="1327785" cy="2483273"/>
            <a:chOff x="0" y="0"/>
            <a:chExt cx="4392859" cy="2872248"/>
          </a:xfrm>
          <a:solidFill>
            <a:srgbClr val="E60000"/>
          </a:solidFill>
        </p:grpSpPr>
        <p:sp>
          <p:nvSpPr>
            <p:cNvPr id="14" name="Shape 34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11200"/>
              </a:pPr>
              <a:endParaRPr sz="11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350"/>
            <p:cNvSpPr/>
            <p:nvPr/>
          </p:nvSpPr>
          <p:spPr>
            <a:xfrm>
              <a:off x="1079832" y="832394"/>
              <a:ext cx="2792018" cy="1268176"/>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专家</a:t>
              </a:r>
            </a:p>
            <a:p>
              <a:pPr algn="ctr">
                <a:lnSpc>
                  <a:spcPct val="120000"/>
                </a:lnSpc>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评审</a:t>
              </a:r>
            </a:p>
          </p:txBody>
        </p:sp>
      </p:grpSp>
      <p:grpSp>
        <p:nvGrpSpPr>
          <p:cNvPr id="16" name="Group 357"/>
          <p:cNvGrpSpPr/>
          <p:nvPr/>
        </p:nvGrpSpPr>
        <p:grpSpPr>
          <a:xfrm>
            <a:off x="5059681" y="2025227"/>
            <a:ext cx="1445895" cy="2497667"/>
            <a:chOff x="0" y="0"/>
            <a:chExt cx="4392859" cy="2872248"/>
          </a:xfrm>
        </p:grpSpPr>
        <p:sp>
          <p:nvSpPr>
            <p:cNvPr id="17" name="Shape 35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5"/>
            </a:solidFill>
            <a:ln w="12700" cap="flat">
              <a:noFill/>
              <a:miter lim="400000"/>
            </a:ln>
            <a:effectLst/>
          </p:spPr>
          <p:txBody>
            <a:bodyPr wrap="square" lIns="0" tIns="0" rIns="0" bIns="0" numCol="1" anchor="ctr">
              <a:noAutofit/>
            </a:bodyPr>
            <a:lstStyle/>
            <a:p>
              <a:pPr lvl="0" algn="ctr">
                <a:lnSpc>
                  <a:spcPct val="120000"/>
                </a:lnSpc>
                <a:defRPr sz="11200"/>
              </a:pPr>
              <a:endParaRPr sz="11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Shape 355"/>
            <p:cNvSpPr/>
            <p:nvPr/>
          </p:nvSpPr>
          <p:spPr>
            <a:xfrm>
              <a:off x="1010015" y="1051534"/>
              <a:ext cx="2757885" cy="770152"/>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审查</a:t>
              </a:r>
            </a:p>
            <a:p>
              <a:pPr algn="ctr">
                <a:lnSpc>
                  <a:spcPct val="120000"/>
                </a:lnSpc>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核实</a:t>
              </a:r>
            </a:p>
          </p:txBody>
        </p:sp>
      </p:grpSp>
      <p:grpSp>
        <p:nvGrpSpPr>
          <p:cNvPr id="19" name="Group 360"/>
          <p:cNvGrpSpPr/>
          <p:nvPr/>
        </p:nvGrpSpPr>
        <p:grpSpPr>
          <a:xfrm>
            <a:off x="486894" y="4306109"/>
            <a:ext cx="318938" cy="425251"/>
            <a:chOff x="0" y="0"/>
            <a:chExt cx="850594" cy="850594"/>
          </a:xfrm>
        </p:grpSpPr>
        <p:sp>
          <p:nvSpPr>
            <p:cNvPr id="20"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9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1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p>
          </p:txBody>
        </p:sp>
      </p:grpSp>
      <p:grpSp>
        <p:nvGrpSpPr>
          <p:cNvPr id="21" name="Group 363"/>
          <p:cNvGrpSpPr/>
          <p:nvPr/>
        </p:nvGrpSpPr>
        <p:grpSpPr>
          <a:xfrm>
            <a:off x="1713042" y="4306109"/>
            <a:ext cx="318938" cy="425251"/>
            <a:chOff x="0" y="0"/>
            <a:chExt cx="850594" cy="850594"/>
          </a:xfrm>
          <a:solidFill>
            <a:srgbClr val="E60000"/>
          </a:solidFill>
        </p:grpSpPr>
        <p:sp>
          <p:nvSpPr>
            <p:cNvPr id="25" name="Shape 361"/>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9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Shape 362"/>
            <p:cNvSpPr/>
            <p:nvPr/>
          </p:nvSpPr>
          <p:spPr>
            <a:xfrm>
              <a:off x="320744" y="154425"/>
              <a:ext cx="209484" cy="406310"/>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p>
          </p:txBody>
        </p:sp>
      </p:grpSp>
      <p:grpSp>
        <p:nvGrpSpPr>
          <p:cNvPr id="24" name="Group 366"/>
          <p:cNvGrpSpPr/>
          <p:nvPr/>
        </p:nvGrpSpPr>
        <p:grpSpPr>
          <a:xfrm>
            <a:off x="3028270" y="4268856"/>
            <a:ext cx="318938" cy="425251"/>
            <a:chOff x="0" y="0"/>
            <a:chExt cx="850594" cy="850594"/>
          </a:xfrm>
        </p:grpSpPr>
        <p:sp>
          <p:nvSpPr>
            <p:cNvPr id="28" name="Shape 364"/>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9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365"/>
            <p:cNvSpPr/>
            <p:nvPr/>
          </p:nvSpPr>
          <p:spPr>
            <a:xfrm>
              <a:off x="320744" y="154425"/>
              <a:ext cx="209484" cy="406310"/>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1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p>
          </p:txBody>
        </p:sp>
      </p:grpSp>
      <p:grpSp>
        <p:nvGrpSpPr>
          <p:cNvPr id="27" name="Group 369"/>
          <p:cNvGrpSpPr/>
          <p:nvPr/>
        </p:nvGrpSpPr>
        <p:grpSpPr>
          <a:xfrm>
            <a:off x="4315363" y="4289176"/>
            <a:ext cx="318938" cy="425251"/>
            <a:chOff x="0" y="0"/>
            <a:chExt cx="850594" cy="850594"/>
          </a:xfrm>
          <a:solidFill>
            <a:srgbClr val="E60000"/>
          </a:solidFill>
        </p:grpSpPr>
        <p:sp>
          <p:nvSpPr>
            <p:cNvPr id="31"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9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Shape 368"/>
            <p:cNvSpPr/>
            <p:nvPr/>
          </p:nvSpPr>
          <p:spPr>
            <a:xfrm>
              <a:off x="243825" y="114147"/>
              <a:ext cx="362944"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p>
          </p:txBody>
        </p:sp>
      </p:grpSp>
      <p:grpSp>
        <p:nvGrpSpPr>
          <p:cNvPr id="30" name="Group 372"/>
          <p:cNvGrpSpPr/>
          <p:nvPr/>
        </p:nvGrpSpPr>
        <p:grpSpPr>
          <a:xfrm>
            <a:off x="5467337" y="4268009"/>
            <a:ext cx="318938" cy="425251"/>
            <a:chOff x="0" y="0"/>
            <a:chExt cx="850594" cy="850594"/>
          </a:xfrm>
        </p:grpSpPr>
        <p:sp>
          <p:nvSpPr>
            <p:cNvPr id="34" name="Shape 370"/>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9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Shape 371"/>
            <p:cNvSpPr/>
            <p:nvPr/>
          </p:nvSpPr>
          <p:spPr>
            <a:xfrm>
              <a:off x="320744" y="154425"/>
              <a:ext cx="209484" cy="406310"/>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1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a:t>
              </a:r>
            </a:p>
          </p:txBody>
        </p:sp>
      </p:grpSp>
      <p:sp>
        <p:nvSpPr>
          <p:cNvPr id="2" name="文本框 10"/>
          <p:cNvSpPr txBox="1">
            <a:spLocks noChangeArrowheads="1"/>
          </p:cNvSpPr>
          <p:nvPr/>
        </p:nvSpPr>
        <p:spPr bwMode="auto">
          <a:xfrm>
            <a:off x="0" y="1219200"/>
            <a:ext cx="272161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smtClean="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  </a:t>
            </a:r>
            <a:r>
              <a:rPr lang="zh-CN" altLang="en-US" sz="2800" b="1" dirty="0" smtClean="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rPr>
              <a:t>认定工作程序</a:t>
            </a:r>
            <a:endParaRPr lang="zh-CN" sz="2800" b="1" dirty="0">
              <a:solidFill>
                <a:schemeClr val="accent1">
                  <a:lumMod val="7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Shape 348"/>
          <p:cNvSpPr/>
          <p:nvPr/>
        </p:nvSpPr>
        <p:spPr>
          <a:xfrm>
            <a:off x="6308725" y="2026921"/>
            <a:ext cx="1463040" cy="251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11200"/>
            </a:pPr>
            <a:r>
              <a:rPr lang="en-US" altLang="zh-CN" sz="12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r>
              <a:rPr lang="zh-CN" sz="20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公示</a:t>
            </a:r>
          </a:p>
          <a:p>
            <a:pPr lvl="0" algn="ctr">
              <a:lnSpc>
                <a:spcPct val="120000"/>
              </a:lnSpc>
              <a:defRPr sz="11200"/>
            </a:pPr>
            <a:r>
              <a:rPr lang="zh-CN" sz="20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报备</a:t>
            </a:r>
          </a:p>
        </p:txBody>
      </p:sp>
      <p:grpSp>
        <p:nvGrpSpPr>
          <p:cNvPr id="33" name="Group 357"/>
          <p:cNvGrpSpPr/>
          <p:nvPr/>
        </p:nvGrpSpPr>
        <p:grpSpPr>
          <a:xfrm>
            <a:off x="7613651" y="1996441"/>
            <a:ext cx="1403985" cy="2517140"/>
            <a:chOff x="0" y="-30628"/>
            <a:chExt cx="4392859" cy="2872248"/>
          </a:xfrm>
        </p:grpSpPr>
        <p:sp>
          <p:nvSpPr>
            <p:cNvPr id="42" name="Shape 353"/>
            <p:cNvSpPr/>
            <p:nvPr/>
          </p:nvSpPr>
          <p:spPr>
            <a:xfrm>
              <a:off x="0" y="-30628"/>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5"/>
            </a:solidFill>
            <a:ln w="12700" cap="flat">
              <a:noFill/>
              <a:miter lim="400000"/>
            </a:ln>
            <a:effectLst/>
          </p:spPr>
          <p:txBody>
            <a:bodyPr wrap="square" lIns="0" tIns="0" rIns="0" bIns="0" numCol="1" anchor="ctr">
              <a:noAutofit/>
            </a:bodyPr>
            <a:lstStyle/>
            <a:p>
              <a:pPr lvl="0" algn="ctr">
                <a:lnSpc>
                  <a:spcPct val="120000"/>
                </a:lnSpc>
                <a:defRPr sz="11200"/>
              </a:pPr>
              <a:endParaRPr sz="11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Shape 355"/>
            <p:cNvSpPr/>
            <p:nvPr/>
          </p:nvSpPr>
          <p:spPr>
            <a:xfrm>
              <a:off x="1047054" y="1034992"/>
              <a:ext cx="2644457" cy="684007"/>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认定</a:t>
              </a:r>
            </a:p>
            <a:p>
              <a:pPr algn="ctr">
                <a:lnSpc>
                  <a:spcPct val="120000"/>
                </a:lnSpc>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发证</a:t>
              </a:r>
            </a:p>
          </p:txBody>
        </p:sp>
      </p:grpSp>
      <p:grpSp>
        <p:nvGrpSpPr>
          <p:cNvPr id="36" name="Group 369"/>
          <p:cNvGrpSpPr/>
          <p:nvPr/>
        </p:nvGrpSpPr>
        <p:grpSpPr>
          <a:xfrm>
            <a:off x="6710583" y="4268856"/>
            <a:ext cx="318938" cy="425251"/>
            <a:chOff x="0" y="0"/>
            <a:chExt cx="850594" cy="850594"/>
          </a:xfrm>
          <a:solidFill>
            <a:srgbClr val="E60000"/>
          </a:solidFill>
        </p:grpSpPr>
        <p:sp>
          <p:nvSpPr>
            <p:cNvPr id="45"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9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Shape 368"/>
            <p:cNvSpPr/>
            <p:nvPr/>
          </p:nvSpPr>
          <p:spPr>
            <a:xfrm>
              <a:off x="243825" y="114147"/>
              <a:ext cx="362944"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a:t>
              </a:r>
            </a:p>
          </p:txBody>
        </p:sp>
      </p:grpSp>
      <p:grpSp>
        <p:nvGrpSpPr>
          <p:cNvPr id="37" name="Group 372"/>
          <p:cNvGrpSpPr/>
          <p:nvPr/>
        </p:nvGrpSpPr>
        <p:grpSpPr>
          <a:xfrm>
            <a:off x="8007972" y="4231603"/>
            <a:ext cx="318938" cy="425251"/>
            <a:chOff x="0" y="0"/>
            <a:chExt cx="850594" cy="850594"/>
          </a:xfrm>
        </p:grpSpPr>
        <p:sp>
          <p:nvSpPr>
            <p:cNvPr id="48" name="Shape 370"/>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9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Shape 371"/>
            <p:cNvSpPr/>
            <p:nvPr/>
          </p:nvSpPr>
          <p:spPr>
            <a:xfrm>
              <a:off x="322182" y="155183"/>
              <a:ext cx="209484" cy="406310"/>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lang="en-US" sz="11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a:t>
              </a:r>
            </a:p>
          </p:txBody>
        </p:sp>
      </p:grpSp>
    </p:spTree>
  </p:cSld>
  <p:clrMapOvr>
    <a:masterClrMapping/>
  </p:clrMapOvr>
  <mc:AlternateContent xmlns:mc="http://schemas.openxmlformats.org/markup-compatibility/2006">
    <mc:Choice xmlns:p14="http://schemas.microsoft.com/office/powerpoint/2010/main" xmlns="" Requires="p14">
      <p:transition spd="slow"/>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txBox="1">
            <a:spLocks noChangeArrowheads="1"/>
          </p:cNvSpPr>
          <p:nvPr/>
        </p:nvSpPr>
        <p:spPr bwMode="auto">
          <a:xfrm>
            <a:off x="914400" y="457200"/>
            <a:ext cx="7391400" cy="487363"/>
          </a:xfrm>
          <a:prstGeom prst="rect">
            <a:avLst/>
          </a:prstGeom>
          <a:noFill/>
          <a:ln w="9525">
            <a:noFill/>
            <a:miter lim="800000"/>
            <a:headEnd/>
            <a:tailEnd/>
          </a:ln>
        </p:spPr>
        <p:txBody>
          <a:bodyPr anchor="ctr"/>
          <a:lstStyle/>
          <a:p>
            <a:pPr>
              <a:buFont typeface="Wingdings" pitchFamily="2" charset="2"/>
              <a:buNone/>
            </a:pPr>
            <a:r>
              <a:rPr lang="zh-CN" altLang="en-US" sz="2800" b="1" dirty="0" smtClean="0">
                <a:solidFill>
                  <a:schemeClr val="bg1"/>
                </a:solidFill>
                <a:latin typeface="Arial" pitchFamily="34" charset="0"/>
                <a:ea typeface="宋体" pitchFamily="2" charset="-122"/>
              </a:rPr>
              <a:t>认定后管理</a:t>
            </a:r>
            <a:endParaRPr lang="zh-CN" altLang="en-US" sz="2800" b="1" dirty="0">
              <a:solidFill>
                <a:schemeClr val="accent1"/>
              </a:solidFill>
              <a:latin typeface="Arial" pitchFamily="34" charset="0"/>
              <a:ea typeface="宋体" pitchFamily="2" charset="-122"/>
            </a:endParaRPr>
          </a:p>
        </p:txBody>
      </p:sp>
      <p:sp>
        <p:nvSpPr>
          <p:cNvPr id="57346" name="内容占位符 1"/>
          <p:cNvSpPr>
            <a:spLocks noGrp="1" noChangeArrowheads="1"/>
          </p:cNvSpPr>
          <p:nvPr>
            <p:ph idx="1"/>
          </p:nvPr>
        </p:nvSpPr>
        <p:spPr>
          <a:xfrm>
            <a:off x="457200" y="1219200"/>
            <a:ext cx="8366125" cy="5314950"/>
          </a:xfrm>
        </p:spPr>
        <p:txBody>
          <a:bodyPr/>
          <a:lstStyle/>
          <a:p>
            <a:pPr marL="0" indent="0">
              <a:buFont typeface="Wingdings" pitchFamily="2" charset="2"/>
              <a:buNone/>
            </a:pPr>
            <a:r>
              <a:rPr lang="zh-CN" altLang="en-US" sz="2400" dirty="0" smtClean="0">
                <a:ea typeface="宋体" pitchFamily="2" charset="-122"/>
              </a:rPr>
              <a:t>《认定办法》第四章明确加强了对认定管理工作及高新技术企业的监督管理。</a:t>
            </a:r>
          </a:p>
          <a:p>
            <a:pPr marL="0" indent="0">
              <a:buFont typeface="Wingdings" pitchFamily="2" charset="2"/>
              <a:buNone/>
            </a:pPr>
            <a:r>
              <a:rPr lang="zh-CN" altLang="en-US" sz="2400" dirty="0" smtClean="0">
                <a:ea typeface="宋体" pitchFamily="2" charset="-122"/>
              </a:rPr>
              <a:t> 1、《认定办法》第十五条指出由科技部、财政部、税务总局建立随机抽查和重点检查机制，加强对各地高新技术企业认定管理工作的</a:t>
            </a:r>
            <a:r>
              <a:rPr lang="zh-CN" altLang="en-US" sz="2400" dirty="0" smtClean="0">
                <a:solidFill>
                  <a:srgbClr val="FF0000"/>
                </a:solidFill>
                <a:ea typeface="宋体" pitchFamily="2" charset="-122"/>
              </a:rPr>
              <a:t>监督检查</a:t>
            </a:r>
            <a:r>
              <a:rPr lang="zh-CN" altLang="en-US" sz="2400" dirty="0" smtClean="0">
                <a:ea typeface="宋体" pitchFamily="2" charset="-122"/>
              </a:rPr>
              <a:t>。对存在问题的认定机构提出整改意见并限期改正，问题严重的给予通报批评，逾期不改的暂停其认定管理工作。 </a:t>
            </a:r>
          </a:p>
          <a:p>
            <a:pPr marL="0" indent="0">
              <a:buFont typeface="Wingdings" pitchFamily="2" charset="2"/>
              <a:buNone/>
            </a:pPr>
            <a:r>
              <a:rPr lang="zh-CN" altLang="en-US" sz="2400" dirty="0" smtClean="0">
                <a:ea typeface="宋体" pitchFamily="2" charset="-122"/>
              </a:rPr>
              <a:t> 2、《认定办法》第十六条指出对</a:t>
            </a:r>
            <a:r>
              <a:rPr lang="zh-CN" altLang="en-US" sz="2400" dirty="0" smtClean="0">
                <a:solidFill>
                  <a:srgbClr val="FF0000"/>
                </a:solidFill>
                <a:ea typeface="宋体" pitchFamily="2" charset="-122"/>
              </a:rPr>
              <a:t>已认定的高新技术企业</a:t>
            </a:r>
            <a:r>
              <a:rPr lang="zh-CN" altLang="en-US" sz="2400" dirty="0" smtClean="0">
                <a:ea typeface="宋体" pitchFamily="2" charset="-122"/>
              </a:rPr>
              <a:t>，有关部门在日常管理过程中</a:t>
            </a:r>
            <a:r>
              <a:rPr lang="zh-CN" altLang="en-US" sz="2400" dirty="0" smtClean="0">
                <a:solidFill>
                  <a:srgbClr val="FF0000"/>
                </a:solidFill>
                <a:ea typeface="宋体" pitchFamily="2" charset="-122"/>
              </a:rPr>
              <a:t>发现其不符合认定条件的</a:t>
            </a:r>
            <a:r>
              <a:rPr lang="zh-CN" altLang="en-US" sz="2400" dirty="0" smtClean="0">
                <a:ea typeface="宋体" pitchFamily="2" charset="-122"/>
              </a:rPr>
              <a:t>，应提请</a:t>
            </a:r>
            <a:r>
              <a:rPr lang="zh-CN" altLang="en-US" sz="2400" dirty="0" smtClean="0">
                <a:solidFill>
                  <a:srgbClr val="FF0000"/>
                </a:solidFill>
                <a:ea typeface="宋体" pitchFamily="2" charset="-122"/>
              </a:rPr>
              <a:t>认定机构复核</a:t>
            </a:r>
            <a:r>
              <a:rPr lang="zh-CN" altLang="en-US" sz="2400" dirty="0" smtClean="0">
                <a:ea typeface="宋体" pitchFamily="2" charset="-122"/>
              </a:rPr>
              <a:t>。复核后确认不符合认定条件的，由认定机构取消其高新技术企业资格，并通知税务机关追缴其不符合认定条件年度起已享受的税收优惠。</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pPr eaLnBrk="1" hangingPunct="1"/>
            <a:r>
              <a:rPr lang="zh-CN" altLang="en-US" dirty="0" smtClean="0">
                <a:ea typeface="宋体" pitchFamily="2" charset="-122"/>
              </a:rPr>
              <a:t>主要内容</a:t>
            </a:r>
            <a:endParaRPr lang="zh-CN" altLang="en-US" dirty="0" smtClean="0">
              <a:solidFill>
                <a:schemeClr val="accent1"/>
              </a:solidFill>
              <a:ea typeface="宋体" pitchFamily="2" charset="-122"/>
            </a:endParaRPr>
          </a:p>
        </p:txBody>
      </p:sp>
      <p:sp>
        <p:nvSpPr>
          <p:cNvPr id="26627"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pPr eaLnBrk="1" hangingPunct="1"/>
            <a:endParaRPr lang="zh-CN" altLang="en-US">
              <a:ea typeface="宋体" pitchFamily="2" charset="-122"/>
            </a:endParaRPr>
          </a:p>
        </p:txBody>
      </p:sp>
      <p:grpSp>
        <p:nvGrpSpPr>
          <p:cNvPr id="2" name="Group 57"/>
          <p:cNvGrpSpPr>
            <a:grpSpLocks/>
          </p:cNvGrpSpPr>
          <p:nvPr/>
        </p:nvGrpSpPr>
        <p:grpSpPr bwMode="auto">
          <a:xfrm>
            <a:off x="1524000" y="3124203"/>
            <a:ext cx="6358414" cy="762001"/>
            <a:chOff x="1239" y="1150"/>
            <a:chExt cx="3346" cy="480"/>
          </a:xfrm>
        </p:grpSpPr>
        <p:sp>
          <p:nvSpPr>
            <p:cNvPr id="26637" name="Line 58"/>
            <p:cNvSpPr>
              <a:spLocks noChangeShapeType="1"/>
            </p:cNvSpPr>
            <p:nvPr/>
          </p:nvSpPr>
          <p:spPr bwMode="auto">
            <a:xfrm>
              <a:off x="1392" y="1582"/>
              <a:ext cx="3024" cy="0"/>
            </a:xfrm>
            <a:prstGeom prst="line">
              <a:avLst/>
            </a:prstGeom>
            <a:noFill/>
            <a:ln w="25400">
              <a:solidFill>
                <a:srgbClr val="5F5F5F"/>
              </a:solidFill>
              <a:prstDash val="sysDot"/>
              <a:round/>
              <a:headEnd/>
              <a:tailEnd type="oval" w="med" len="med"/>
            </a:ln>
          </p:spPr>
          <p:txBody>
            <a:bodyPr wrap="none" anchor="ctr"/>
            <a:lstStyle/>
            <a:p>
              <a:endParaRPr lang="zh-CN" altLang="en-US"/>
            </a:p>
          </p:txBody>
        </p:sp>
        <p:grpSp>
          <p:nvGrpSpPr>
            <p:cNvPr id="3" name="Group 59"/>
            <p:cNvGrpSpPr>
              <a:grpSpLocks/>
            </p:cNvGrpSpPr>
            <p:nvPr/>
          </p:nvGrpSpPr>
          <p:grpSpPr bwMode="auto">
            <a:xfrm>
              <a:off x="1239" y="1515"/>
              <a:ext cx="115" cy="115"/>
              <a:chOff x="1239" y="1515"/>
              <a:chExt cx="115" cy="115"/>
            </a:xfrm>
          </p:grpSpPr>
          <p:sp>
            <p:nvSpPr>
              <p:cNvPr id="26640" name="AutoShape 60"/>
              <p:cNvSpPr>
                <a:spLocks noChangeArrowheads="1"/>
              </p:cNvSpPr>
              <p:nvPr/>
            </p:nvSpPr>
            <p:spPr bwMode="gray">
              <a:xfrm rot="2700000">
                <a:off x="1239" y="1515"/>
                <a:ext cx="115" cy="115"/>
              </a:xfrm>
              <a:prstGeom prst="rtTriangle">
                <a:avLst/>
              </a:prstGeom>
              <a:solidFill>
                <a:srgbClr val="808080"/>
              </a:solidFill>
              <a:ln w="9525" algn="ctr">
                <a:noFill/>
                <a:miter lim="800000"/>
                <a:headEnd/>
                <a:tailEnd/>
              </a:ln>
            </p:spPr>
            <p:txBody>
              <a:bodyPr rot="10800000" vert="eaVert" wrap="none" anchor="ctr"/>
              <a:lstStyle/>
              <a:p>
                <a:pPr algn="ctr" eaLnBrk="1" hangingPunct="1"/>
                <a:endParaRPr lang="zh-CN" altLang="en-US" sz="2400">
                  <a:ea typeface="宋体" pitchFamily="2" charset="-122"/>
                </a:endParaRPr>
              </a:p>
            </p:txBody>
          </p:sp>
          <p:sp>
            <p:nvSpPr>
              <p:cNvPr id="26641" name="AutoShape 61"/>
              <p:cNvSpPr>
                <a:spLocks noChangeArrowheads="1"/>
              </p:cNvSpPr>
              <p:nvPr/>
            </p:nvSpPr>
            <p:spPr bwMode="gray">
              <a:xfrm rot="18900000" flipH="1">
                <a:off x="1239" y="1515"/>
                <a:ext cx="115" cy="115"/>
              </a:xfrm>
              <a:prstGeom prst="rtTriangle">
                <a:avLst/>
              </a:prstGeom>
              <a:solidFill>
                <a:schemeClr val="folHlink"/>
              </a:solidFill>
              <a:ln w="9525" algn="ctr">
                <a:noFill/>
                <a:miter lim="800000"/>
                <a:headEnd/>
                <a:tailEnd/>
              </a:ln>
            </p:spPr>
            <p:txBody>
              <a:bodyPr vert="eaVert" wrap="none" anchor="ctr"/>
              <a:lstStyle/>
              <a:p>
                <a:pPr algn="ctr" eaLnBrk="1" hangingPunct="1"/>
                <a:endParaRPr lang="zh-CN" altLang="en-US" sz="2400">
                  <a:ea typeface="宋体" pitchFamily="2" charset="-122"/>
                </a:endParaRPr>
              </a:p>
            </p:txBody>
          </p:sp>
        </p:grpSp>
        <p:sp>
          <p:nvSpPr>
            <p:cNvPr id="26639" name="Text Box 62"/>
            <p:cNvSpPr txBox="1">
              <a:spLocks noChangeArrowheads="1"/>
            </p:cNvSpPr>
            <p:nvPr/>
          </p:nvSpPr>
          <p:spPr bwMode="auto">
            <a:xfrm>
              <a:off x="1480" y="1150"/>
              <a:ext cx="3105" cy="407"/>
            </a:xfrm>
            <a:prstGeom prst="rect">
              <a:avLst/>
            </a:prstGeom>
            <a:noFill/>
            <a:ln w="9525" algn="ctr">
              <a:noFill/>
              <a:miter lim="800000"/>
              <a:headEnd/>
              <a:tailEnd/>
            </a:ln>
          </p:spPr>
          <p:txBody>
            <a:bodyPr wrap="none">
              <a:spAutoFit/>
            </a:bodyPr>
            <a:lstStyle/>
            <a:p>
              <a:r>
                <a:rPr lang="zh-CN" altLang="en-US" sz="2400" b="1" dirty="0">
                  <a:solidFill>
                    <a:srgbClr val="FC0C06"/>
                  </a:solidFill>
                  <a:latin typeface="宋体" pitchFamily="2" charset="-122"/>
                  <a:ea typeface="宋体" pitchFamily="2" charset="-122"/>
                </a:rPr>
                <a:t> </a:t>
              </a:r>
              <a:r>
                <a:rPr lang="zh-CN" altLang="en-US" sz="3600" b="1" dirty="0" smtClean="0">
                  <a:solidFill>
                    <a:srgbClr val="FF0000"/>
                  </a:solidFill>
                  <a:latin typeface="宋体" pitchFamily="2" charset="-122"/>
                  <a:ea typeface="宋体" pitchFamily="2" charset="-122"/>
                </a:rPr>
                <a:t>第一部分  政策背景及意义</a:t>
              </a:r>
              <a:endParaRPr lang="en-US" altLang="zh-CN" sz="3600" b="1" dirty="0">
                <a:solidFill>
                  <a:srgbClr val="FF0000"/>
                </a:solidFill>
                <a:latin typeface="宋体" pitchFamily="2" charset="-122"/>
                <a:ea typeface="宋体" pitchFamily="2" charset="-122"/>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内容占位符 1"/>
          <p:cNvSpPr>
            <a:spLocks noGrp="1" noChangeArrowheads="1"/>
          </p:cNvSpPr>
          <p:nvPr>
            <p:ph idx="1"/>
          </p:nvPr>
        </p:nvSpPr>
        <p:spPr>
          <a:xfrm>
            <a:off x="457200" y="1219200"/>
            <a:ext cx="8531225" cy="5314950"/>
          </a:xfrm>
        </p:spPr>
        <p:txBody>
          <a:bodyPr/>
          <a:lstStyle/>
          <a:p>
            <a:pPr marL="0" indent="0">
              <a:buFont typeface="Wingdings" pitchFamily="2" charset="2"/>
              <a:buNone/>
            </a:pPr>
            <a:r>
              <a:rPr lang="zh-CN" altLang="en-US" sz="2400" dirty="0" smtClean="0">
                <a:ea typeface="宋体" pitchFamily="2" charset="-122"/>
              </a:rPr>
              <a:t>3、《认定办法》第十七条指出高新技术企业发生</a:t>
            </a:r>
            <a:r>
              <a:rPr lang="zh-CN" altLang="en-US" sz="2400" dirty="0" smtClean="0">
                <a:solidFill>
                  <a:srgbClr val="FF0000"/>
                </a:solidFill>
                <a:ea typeface="宋体" pitchFamily="2" charset="-122"/>
              </a:rPr>
              <a:t>更名</a:t>
            </a:r>
            <a:r>
              <a:rPr lang="zh-CN" altLang="en-US" sz="2400" dirty="0" smtClean="0">
                <a:ea typeface="宋体" pitchFamily="2" charset="-122"/>
              </a:rPr>
              <a:t>或与认定条件有关的</a:t>
            </a:r>
            <a:r>
              <a:rPr lang="zh-CN" altLang="en-US" sz="2400" dirty="0" smtClean="0">
                <a:solidFill>
                  <a:srgbClr val="FF0000"/>
                </a:solidFill>
                <a:ea typeface="宋体" pitchFamily="2" charset="-122"/>
              </a:rPr>
              <a:t>重大变化</a:t>
            </a:r>
            <a:r>
              <a:rPr lang="zh-CN" altLang="en-US" sz="2400" dirty="0" smtClean="0">
                <a:ea typeface="宋体" pitchFamily="2" charset="-122"/>
              </a:rPr>
              <a:t>（如分立、合并、重组以及经营业务发生变化等）应在</a:t>
            </a:r>
            <a:r>
              <a:rPr lang="zh-CN" altLang="en-US" sz="2400" dirty="0" smtClean="0">
                <a:solidFill>
                  <a:srgbClr val="FF0000"/>
                </a:solidFill>
                <a:ea typeface="宋体" pitchFamily="2" charset="-122"/>
              </a:rPr>
              <a:t>三个月内</a:t>
            </a:r>
            <a:r>
              <a:rPr lang="zh-CN" altLang="en-US" sz="2400" dirty="0" smtClean="0">
                <a:ea typeface="宋体" pitchFamily="2" charset="-122"/>
              </a:rPr>
              <a:t>向认定机构报告。经认定机构审核符合认定条件的，其高新技术企业资格不变，对于企业更名的，重新核发认定证书，编号与有效期不变；不符合认定条件的，自更名或条件变化年度起取消其高新技术企业资格。 </a:t>
            </a:r>
          </a:p>
          <a:p>
            <a:pPr marL="0" indent="0">
              <a:buFont typeface="Wingdings" pitchFamily="2" charset="2"/>
              <a:buNone/>
            </a:pPr>
            <a:r>
              <a:rPr lang="zh-CN" altLang="en-US" sz="2400" dirty="0" smtClean="0">
                <a:ea typeface="宋体" pitchFamily="2" charset="-122"/>
              </a:rPr>
              <a:t>4、《认定办法》第十八条指出跨认定机构管理区域</a:t>
            </a:r>
            <a:r>
              <a:rPr lang="zh-CN" altLang="en-US" sz="2400" dirty="0" smtClean="0">
                <a:solidFill>
                  <a:srgbClr val="FF0000"/>
                </a:solidFill>
                <a:ea typeface="宋体" pitchFamily="2" charset="-122"/>
              </a:rPr>
              <a:t>整体迁移</a:t>
            </a:r>
            <a:r>
              <a:rPr lang="zh-CN" altLang="en-US" sz="2400" dirty="0" smtClean="0">
                <a:ea typeface="宋体" pitchFamily="2" charset="-122"/>
              </a:rPr>
              <a:t>的高新技术企业，在其高新技术企业资格有效期内完成迁移的，其资格继续有效；跨认定机构管理区域</a:t>
            </a:r>
            <a:r>
              <a:rPr lang="zh-CN" altLang="en-US" sz="2400" dirty="0" smtClean="0">
                <a:solidFill>
                  <a:srgbClr val="FF0000"/>
                </a:solidFill>
                <a:ea typeface="宋体" pitchFamily="2" charset="-122"/>
              </a:rPr>
              <a:t>部分搬迁</a:t>
            </a:r>
            <a:r>
              <a:rPr lang="zh-CN" altLang="en-US" sz="2400" dirty="0" smtClean="0">
                <a:ea typeface="宋体" pitchFamily="2" charset="-122"/>
              </a:rPr>
              <a:t>的，由迁入地认定机构按照本办法重新认定。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内容占位符 1"/>
          <p:cNvSpPr>
            <a:spLocks noGrp="1" noChangeArrowheads="1"/>
          </p:cNvSpPr>
          <p:nvPr>
            <p:ph idx="1"/>
          </p:nvPr>
        </p:nvSpPr>
        <p:spPr>
          <a:xfrm>
            <a:off x="457200" y="1219200"/>
            <a:ext cx="8366125" cy="5314950"/>
          </a:xfrm>
        </p:spPr>
        <p:txBody>
          <a:bodyPr/>
          <a:lstStyle/>
          <a:p>
            <a:pPr marL="0" indent="0">
              <a:buFont typeface="Wingdings" pitchFamily="2" charset="2"/>
              <a:buNone/>
            </a:pPr>
            <a:r>
              <a:rPr lang="zh-CN" altLang="en-US" sz="2400" smtClean="0">
                <a:ea typeface="宋体" pitchFamily="2" charset="-122"/>
              </a:rPr>
              <a:t> 5、《认定办法》第十九条指出已认定的高新技术企业有下列行为之一的，由认定机构取消其高新技术企业资格，对被取消高新技术企业资格的企业，由认定机构通知税务机关按《税收征管法》及有关规定，追缴其自发生上述行为之日所属年度起已享受的高新技术企业税收优惠。 </a:t>
            </a:r>
          </a:p>
          <a:p>
            <a:pPr marL="0" indent="0">
              <a:buFont typeface="Wingdings" pitchFamily="2" charset="2"/>
              <a:buNone/>
            </a:pPr>
            <a:r>
              <a:rPr lang="zh-CN" altLang="en-US" sz="2400" smtClean="0">
                <a:ea typeface="宋体" pitchFamily="2" charset="-122"/>
              </a:rPr>
              <a:t>    一是，在申请认定过程中存在严重弄虚作假行为的；</a:t>
            </a:r>
          </a:p>
          <a:p>
            <a:pPr marL="0" indent="0">
              <a:buFont typeface="Wingdings" pitchFamily="2" charset="2"/>
              <a:buNone/>
            </a:pPr>
            <a:r>
              <a:rPr lang="zh-CN" altLang="en-US" sz="2400" smtClean="0">
                <a:ea typeface="宋体" pitchFamily="2" charset="-122"/>
              </a:rPr>
              <a:t>    二是， 发生重大安全、重大质量事故或有严重环境违法行为的；</a:t>
            </a:r>
          </a:p>
          <a:p>
            <a:pPr marL="0" indent="0">
              <a:buFont typeface="Wingdings" pitchFamily="2" charset="2"/>
              <a:buNone/>
            </a:pPr>
            <a:r>
              <a:rPr lang="zh-CN" altLang="en-US" sz="2400" smtClean="0">
                <a:ea typeface="宋体" pitchFamily="2" charset="-122"/>
              </a:rPr>
              <a:t>    三是，未按期报告与认定条件有关重大变化情况，或累计</a:t>
            </a:r>
            <a:r>
              <a:rPr lang="zh-CN" altLang="en-US" sz="2400" smtClean="0">
                <a:solidFill>
                  <a:srgbClr val="FF0000"/>
                </a:solidFill>
                <a:ea typeface="宋体" pitchFamily="2" charset="-122"/>
              </a:rPr>
              <a:t>两年未填报年度发展情况报表</a:t>
            </a:r>
            <a:r>
              <a:rPr lang="zh-CN" altLang="en-US" sz="2400" smtClean="0">
                <a:ea typeface="宋体" pitchFamily="2" charset="-122"/>
              </a:rPr>
              <a:t>的。 </a:t>
            </a:r>
          </a:p>
          <a:p>
            <a:pPr marL="0" indent="0">
              <a:buFont typeface="Wingdings" pitchFamily="2" charset="2"/>
              <a:buNone/>
            </a:pPr>
            <a:r>
              <a:rPr lang="zh-CN" altLang="en-US" sz="2400" smtClean="0">
                <a:ea typeface="宋体" pitchFamily="2" charset="-122"/>
              </a:rPr>
              <a:t> 6、《工作指引》指出已认定的高新技术企业，无论何种原因被取消高新技术企业资格的，</a:t>
            </a:r>
            <a:r>
              <a:rPr lang="zh-CN" altLang="en-US" sz="2400" smtClean="0">
                <a:solidFill>
                  <a:srgbClr val="FF0000"/>
                </a:solidFill>
                <a:ea typeface="宋体" pitchFamily="2" charset="-122"/>
              </a:rPr>
              <a:t>当年</a:t>
            </a:r>
            <a:r>
              <a:rPr lang="zh-CN" altLang="en-US" sz="2400" smtClean="0">
                <a:ea typeface="宋体" pitchFamily="2" charset="-122"/>
              </a:rPr>
              <a:t>不得再次申请高新技术企业。</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pPr eaLnBrk="1" hangingPunct="1"/>
            <a:r>
              <a:rPr lang="zh-CN" altLang="en-US" dirty="0" smtClean="0">
                <a:ea typeface="宋体" pitchFamily="2" charset="-122"/>
              </a:rPr>
              <a:t>主要内容</a:t>
            </a:r>
            <a:endParaRPr lang="zh-CN" altLang="en-US" dirty="0" smtClean="0">
              <a:solidFill>
                <a:schemeClr val="accent1"/>
              </a:solidFill>
              <a:ea typeface="宋体" pitchFamily="2" charset="-122"/>
            </a:endParaRPr>
          </a:p>
        </p:txBody>
      </p:sp>
      <p:sp>
        <p:nvSpPr>
          <p:cNvPr id="26627"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pPr eaLnBrk="1" hangingPunct="1"/>
            <a:endParaRPr lang="zh-CN" altLang="en-US">
              <a:ea typeface="宋体" pitchFamily="2" charset="-122"/>
            </a:endParaRPr>
          </a:p>
        </p:txBody>
      </p:sp>
      <p:grpSp>
        <p:nvGrpSpPr>
          <p:cNvPr id="2" name="Group 57"/>
          <p:cNvGrpSpPr>
            <a:grpSpLocks/>
          </p:cNvGrpSpPr>
          <p:nvPr/>
        </p:nvGrpSpPr>
        <p:grpSpPr bwMode="auto">
          <a:xfrm>
            <a:off x="1524000" y="3124203"/>
            <a:ext cx="6822088" cy="762001"/>
            <a:chOff x="1239" y="1150"/>
            <a:chExt cx="3590" cy="480"/>
          </a:xfrm>
        </p:grpSpPr>
        <p:sp>
          <p:nvSpPr>
            <p:cNvPr id="26637" name="Line 58"/>
            <p:cNvSpPr>
              <a:spLocks noChangeShapeType="1"/>
            </p:cNvSpPr>
            <p:nvPr/>
          </p:nvSpPr>
          <p:spPr bwMode="auto">
            <a:xfrm>
              <a:off x="1392" y="1582"/>
              <a:ext cx="3024" cy="0"/>
            </a:xfrm>
            <a:prstGeom prst="line">
              <a:avLst/>
            </a:prstGeom>
            <a:noFill/>
            <a:ln w="25400">
              <a:solidFill>
                <a:srgbClr val="5F5F5F"/>
              </a:solidFill>
              <a:prstDash val="sysDot"/>
              <a:round/>
              <a:headEnd/>
              <a:tailEnd type="oval" w="med" len="med"/>
            </a:ln>
          </p:spPr>
          <p:txBody>
            <a:bodyPr wrap="none" anchor="ctr"/>
            <a:lstStyle/>
            <a:p>
              <a:endParaRPr lang="zh-CN" altLang="en-US"/>
            </a:p>
          </p:txBody>
        </p:sp>
        <p:grpSp>
          <p:nvGrpSpPr>
            <p:cNvPr id="3" name="Group 59"/>
            <p:cNvGrpSpPr>
              <a:grpSpLocks/>
            </p:cNvGrpSpPr>
            <p:nvPr/>
          </p:nvGrpSpPr>
          <p:grpSpPr bwMode="auto">
            <a:xfrm>
              <a:off x="1239" y="1515"/>
              <a:ext cx="115" cy="115"/>
              <a:chOff x="1239" y="1515"/>
              <a:chExt cx="115" cy="115"/>
            </a:xfrm>
          </p:grpSpPr>
          <p:sp>
            <p:nvSpPr>
              <p:cNvPr id="26640" name="AutoShape 60"/>
              <p:cNvSpPr>
                <a:spLocks noChangeArrowheads="1"/>
              </p:cNvSpPr>
              <p:nvPr/>
            </p:nvSpPr>
            <p:spPr bwMode="gray">
              <a:xfrm rot="2700000">
                <a:off x="1239" y="1515"/>
                <a:ext cx="115" cy="115"/>
              </a:xfrm>
              <a:prstGeom prst="rtTriangle">
                <a:avLst/>
              </a:prstGeom>
              <a:solidFill>
                <a:srgbClr val="808080"/>
              </a:solidFill>
              <a:ln w="9525" algn="ctr">
                <a:noFill/>
                <a:miter lim="800000"/>
                <a:headEnd/>
                <a:tailEnd/>
              </a:ln>
            </p:spPr>
            <p:txBody>
              <a:bodyPr rot="10800000" vert="eaVert" wrap="none" anchor="ctr"/>
              <a:lstStyle/>
              <a:p>
                <a:pPr algn="ctr" eaLnBrk="1" hangingPunct="1"/>
                <a:endParaRPr lang="zh-CN" altLang="en-US" sz="2400">
                  <a:ea typeface="宋体" pitchFamily="2" charset="-122"/>
                </a:endParaRPr>
              </a:p>
            </p:txBody>
          </p:sp>
          <p:sp>
            <p:nvSpPr>
              <p:cNvPr id="26641" name="AutoShape 61"/>
              <p:cNvSpPr>
                <a:spLocks noChangeArrowheads="1"/>
              </p:cNvSpPr>
              <p:nvPr/>
            </p:nvSpPr>
            <p:spPr bwMode="gray">
              <a:xfrm rot="18900000" flipH="1">
                <a:off x="1239" y="1515"/>
                <a:ext cx="115" cy="115"/>
              </a:xfrm>
              <a:prstGeom prst="rtTriangle">
                <a:avLst/>
              </a:prstGeom>
              <a:solidFill>
                <a:schemeClr val="folHlink"/>
              </a:solidFill>
              <a:ln w="9525" algn="ctr">
                <a:noFill/>
                <a:miter lim="800000"/>
                <a:headEnd/>
                <a:tailEnd/>
              </a:ln>
            </p:spPr>
            <p:txBody>
              <a:bodyPr vert="eaVert" wrap="none" anchor="ctr"/>
              <a:lstStyle/>
              <a:p>
                <a:pPr algn="ctr" eaLnBrk="1" hangingPunct="1"/>
                <a:endParaRPr lang="zh-CN" altLang="en-US" sz="2400">
                  <a:ea typeface="宋体" pitchFamily="2" charset="-122"/>
                </a:endParaRPr>
              </a:p>
            </p:txBody>
          </p:sp>
        </p:grpSp>
        <p:sp>
          <p:nvSpPr>
            <p:cNvPr id="26639" name="Text Box 62"/>
            <p:cNvSpPr txBox="1">
              <a:spLocks noChangeArrowheads="1"/>
            </p:cNvSpPr>
            <p:nvPr/>
          </p:nvSpPr>
          <p:spPr bwMode="auto">
            <a:xfrm>
              <a:off x="1480" y="1150"/>
              <a:ext cx="3349" cy="407"/>
            </a:xfrm>
            <a:prstGeom prst="rect">
              <a:avLst/>
            </a:prstGeom>
            <a:noFill/>
            <a:ln w="9525" algn="ctr">
              <a:noFill/>
              <a:miter lim="800000"/>
              <a:headEnd/>
              <a:tailEnd/>
            </a:ln>
          </p:spPr>
          <p:txBody>
            <a:bodyPr wrap="none">
              <a:spAutoFit/>
            </a:bodyPr>
            <a:lstStyle/>
            <a:p>
              <a:r>
                <a:rPr lang="zh-CN" altLang="en-US" sz="2400" b="1" dirty="0">
                  <a:solidFill>
                    <a:srgbClr val="FC0C06"/>
                  </a:solidFill>
                  <a:latin typeface="宋体" pitchFamily="2" charset="-122"/>
                  <a:ea typeface="宋体" pitchFamily="2" charset="-122"/>
                </a:rPr>
                <a:t> </a:t>
              </a:r>
              <a:r>
                <a:rPr lang="zh-CN" altLang="en-US" sz="3600" b="1" dirty="0" smtClean="0">
                  <a:solidFill>
                    <a:srgbClr val="FC0C06"/>
                  </a:solidFill>
                  <a:latin typeface="宋体" pitchFamily="2" charset="-122"/>
                  <a:ea typeface="宋体" pitchFamily="2" charset="-122"/>
                </a:rPr>
                <a:t>第三部分  申报常见问题分析</a:t>
              </a:r>
              <a:endParaRPr lang="en-US" altLang="zh-CN" sz="3600" b="1" dirty="0">
                <a:solidFill>
                  <a:srgbClr val="FC0C06"/>
                </a:solidFill>
                <a:latin typeface="宋体" pitchFamily="2" charset="-122"/>
                <a:ea typeface="宋体" pitchFamily="2" charset="-122"/>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1"/>
          <p:cNvSpPr>
            <a:spLocks noChangeArrowheads="1"/>
          </p:cNvSpPr>
          <p:nvPr/>
        </p:nvSpPr>
        <p:spPr bwMode="auto">
          <a:xfrm>
            <a:off x="2" y="188914"/>
            <a:ext cx="108347" cy="463551"/>
          </a:xfrm>
          <a:prstGeom prst="rect">
            <a:avLst/>
          </a:prstGeom>
          <a:solidFill>
            <a:schemeClr val="accent1">
              <a:lumMod val="75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0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16"/>
          <p:cNvSpPr txBox="1"/>
          <p:nvPr/>
        </p:nvSpPr>
        <p:spPr>
          <a:xfrm>
            <a:off x="536729" y="1293764"/>
            <a:ext cx="527709" cy="535531"/>
          </a:xfrm>
          <a:prstGeom prst="rect">
            <a:avLst/>
          </a:prstGeom>
          <a:noFill/>
        </p:spPr>
        <p:txBody>
          <a:bodyPr wrap="none" rtlCol="0">
            <a:spAutoFit/>
          </a:bodyPr>
          <a:lstStyle/>
          <a:p>
            <a:pPr algn="just">
              <a:lnSpc>
                <a:spcPct val="120000"/>
              </a:lnSpc>
            </a:pPr>
            <a:r>
              <a:rPr lang="en-US" sz="24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01</a:t>
            </a:r>
            <a:endParaRPr lang="en-GB" sz="24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extBox 20"/>
          <p:cNvSpPr txBox="1"/>
          <p:nvPr/>
        </p:nvSpPr>
        <p:spPr>
          <a:xfrm>
            <a:off x="536729" y="3077870"/>
            <a:ext cx="527709" cy="535531"/>
          </a:xfrm>
          <a:prstGeom prst="rect">
            <a:avLst/>
          </a:prstGeom>
          <a:noFill/>
        </p:spPr>
        <p:txBody>
          <a:bodyPr wrap="none" rtlCol="0">
            <a:spAutoFit/>
          </a:bodyPr>
          <a:lstStyle/>
          <a:p>
            <a:pPr algn="just">
              <a:lnSpc>
                <a:spcPct val="120000"/>
              </a:lnSpc>
            </a:pPr>
            <a:r>
              <a:rPr lang="en-US" sz="24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02</a:t>
            </a:r>
            <a:endParaRPr lang="en-GB" sz="24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24"/>
          <p:cNvSpPr txBox="1"/>
          <p:nvPr/>
        </p:nvSpPr>
        <p:spPr>
          <a:xfrm>
            <a:off x="536729" y="4782390"/>
            <a:ext cx="527709" cy="535531"/>
          </a:xfrm>
          <a:prstGeom prst="rect">
            <a:avLst/>
          </a:prstGeom>
          <a:noFill/>
        </p:spPr>
        <p:txBody>
          <a:bodyPr wrap="none" rtlCol="0">
            <a:spAutoFit/>
          </a:bodyPr>
          <a:lstStyle/>
          <a:p>
            <a:pPr algn="just">
              <a:lnSpc>
                <a:spcPct val="120000"/>
              </a:lnSpc>
            </a:pPr>
            <a:r>
              <a:rPr lang="en-US" sz="24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03</a:t>
            </a:r>
            <a:endParaRPr lang="en-GB" sz="24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844" name="文本框 1"/>
          <p:cNvSpPr txBox="1"/>
          <p:nvPr/>
        </p:nvSpPr>
        <p:spPr>
          <a:xfrm>
            <a:off x="1064260" y="1293707"/>
            <a:ext cx="7326630" cy="1338828"/>
          </a:xfrm>
          <a:prstGeom prst="rect">
            <a:avLst/>
          </a:prstGeom>
          <a:noFill/>
          <a:ln w="9525">
            <a:noFill/>
          </a:ln>
        </p:spPr>
        <p:txBody>
          <a:bodyPr wrap="square">
            <a:spAutoFit/>
          </a:bodyPr>
          <a:lstStyle/>
          <a:p>
            <a:pPr>
              <a:lnSpc>
                <a:spcPct val="150000"/>
              </a:lnSpc>
            </a:pPr>
            <a:r>
              <a:rPr lang="zh-CN" altLang="en-US" b="1" dirty="0">
                <a:solidFill>
                  <a:srgbClr val="FF0000"/>
                </a:solidFill>
                <a:latin typeface="黑体" panose="02010609060101010101" pitchFamily="49" charset="-122"/>
                <a:ea typeface="黑体" panose="02010609060101010101" pitchFamily="49" charset="-122"/>
              </a:rPr>
              <a:t>知识产权较为薄弱。</a:t>
            </a:r>
            <a:r>
              <a:rPr lang="zh-CN" altLang="en-US" dirty="0">
                <a:latin typeface="黑体" panose="02010609060101010101" pitchFamily="49" charset="-122"/>
                <a:ea typeface="黑体" panose="02010609060101010101" pitchFamily="49" charset="-122"/>
              </a:rPr>
              <a:t>申报企业核心知识产权质量不高，</a:t>
            </a:r>
            <a:r>
              <a:rPr lang="zh-CN" altLang="en-US" dirty="0">
                <a:latin typeface="黑体" panose="02010609060101010101" pitchFamily="49" charset="-122"/>
                <a:ea typeface="黑体" panose="02010609060101010101" pitchFamily="49" charset="-122"/>
                <a:sym typeface="+mn-ea"/>
              </a:rPr>
              <a:t>部分企业还是以软著或实用新型为主；知识产权</a:t>
            </a:r>
            <a:r>
              <a:rPr lang="zh-CN" altLang="en-US" dirty="0">
                <a:latin typeface="黑体" panose="02010609060101010101" pitchFamily="49" charset="-122"/>
                <a:ea typeface="黑体" panose="02010609060101010101" pitchFamily="49" charset="-122"/>
              </a:rPr>
              <a:t>数量依照评分标准凑数，与高新技术产品关联性不强；知识产权申报时间集中，存在突击申报的问题。</a:t>
            </a:r>
            <a:endParaRPr lang="zh-CN" altLang="en-US" dirty="0">
              <a:latin typeface="Arial" panose="020B0604020202020204" pitchFamily="34" charset="0"/>
            </a:endParaRPr>
          </a:p>
        </p:txBody>
      </p:sp>
      <p:sp>
        <p:nvSpPr>
          <p:cNvPr id="3" name="文本框 2"/>
          <p:cNvSpPr txBox="1"/>
          <p:nvPr/>
        </p:nvSpPr>
        <p:spPr>
          <a:xfrm>
            <a:off x="1064260" y="3166534"/>
            <a:ext cx="7274560" cy="1131079"/>
          </a:xfrm>
          <a:prstGeom prst="rect">
            <a:avLst/>
          </a:prstGeom>
          <a:noFill/>
        </p:spPr>
        <p:txBody>
          <a:bodyPr wrap="square" rtlCol="0" anchor="t">
            <a:spAutoFit/>
          </a:bodyPr>
          <a:lstStyle/>
          <a:p>
            <a:pPr>
              <a:lnSpc>
                <a:spcPct val="125000"/>
              </a:lnSpc>
            </a:pPr>
            <a:r>
              <a:rPr lang="zh-CN" altLang="en-US" b="1" dirty="0">
                <a:solidFill>
                  <a:srgbClr val="FF0000"/>
                </a:solidFill>
                <a:latin typeface="黑体" panose="02010609060101010101" pitchFamily="49" charset="-122"/>
                <a:ea typeface="黑体" panose="02010609060101010101" pitchFamily="49" charset="-122"/>
                <a:sym typeface="+mn-ea"/>
              </a:rPr>
              <a:t>研发费用归集存在问题。</a:t>
            </a:r>
            <a:r>
              <a:rPr lang="zh-CN" altLang="en-US" sz="1800" dirty="0">
                <a:latin typeface="黑体" panose="02010609060101010101" pitchFamily="49" charset="-122"/>
                <a:ea typeface="黑体" panose="02010609060101010101" pitchFamily="49" charset="-122"/>
                <a:sym typeface="+mn-ea"/>
              </a:rPr>
              <a:t>一方面，研发费用归集核算不规范、分摊依据不合理、口径扩大；另一方面，研发费用归集不符合实际情况，归集的研发费用与辅助账、票据凭证对应不上。</a:t>
            </a:r>
            <a:endParaRPr lang="zh-CN" altLang="en-US" sz="1800" dirty="0">
              <a:latin typeface="黑体" panose="02010609060101010101" pitchFamily="49" charset="-122"/>
              <a:ea typeface="黑体" panose="02010609060101010101" pitchFamily="49" charset="-122"/>
            </a:endParaRPr>
          </a:p>
        </p:txBody>
      </p:sp>
      <p:sp>
        <p:nvSpPr>
          <p:cNvPr id="35846" name="文本框 10"/>
          <p:cNvSpPr txBox="1"/>
          <p:nvPr/>
        </p:nvSpPr>
        <p:spPr>
          <a:xfrm>
            <a:off x="1064260" y="4889501"/>
            <a:ext cx="7274560" cy="1131079"/>
          </a:xfrm>
          <a:prstGeom prst="rect">
            <a:avLst/>
          </a:prstGeom>
          <a:noFill/>
          <a:ln w="9525">
            <a:noFill/>
          </a:ln>
        </p:spPr>
        <p:txBody>
          <a:bodyPr wrap="square">
            <a:spAutoFit/>
          </a:bodyPr>
          <a:lstStyle/>
          <a:p>
            <a:pPr>
              <a:lnSpc>
                <a:spcPct val="125000"/>
              </a:lnSpc>
            </a:pPr>
            <a:r>
              <a:rPr lang="zh-CN" altLang="en-US" b="1" dirty="0">
                <a:solidFill>
                  <a:srgbClr val="FF0000"/>
                </a:solidFill>
                <a:latin typeface="黑体" panose="02010609060101010101" pitchFamily="49" charset="-122"/>
                <a:ea typeface="黑体" panose="02010609060101010101" pitchFamily="49" charset="-122"/>
              </a:rPr>
              <a:t>申报材料质量存在问题</a:t>
            </a:r>
            <a:r>
              <a:rPr lang="zh-CN" altLang="en-US" dirty="0">
                <a:solidFill>
                  <a:srgbClr val="FF0000"/>
                </a:solidFill>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sym typeface="+mn-ea"/>
              </a:rPr>
              <a:t>企业应客观、如实地提供申报材料，保证真实可靠。中介机构应严格遵循客观公正、诚信守实、公平竞争的原则，依法依规开展服务工作。</a:t>
            </a:r>
            <a:endParaRPr lang="zh-CN" altLang="en-US" dirty="0">
              <a:latin typeface="Arial" panose="020B0604020202020204" pitchFamily="34" charset="0"/>
            </a:endParaRPr>
          </a:p>
        </p:txBody>
      </p:sp>
      <p:sp>
        <p:nvSpPr>
          <p:cNvPr id="5" name="文本框 10"/>
          <p:cNvSpPr txBox="1">
            <a:spLocks noChangeArrowheads="1"/>
          </p:cNvSpPr>
          <p:nvPr/>
        </p:nvSpPr>
        <p:spPr bwMode="auto">
          <a:xfrm>
            <a:off x="432848" y="679981"/>
            <a:ext cx="206476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sz="2400" b="1" i="1" dirty="0">
                <a:solidFill>
                  <a:schemeClr val="tx1"/>
                </a:solidFill>
                <a:latin typeface="黑体" panose="02010609060101010101" pitchFamily="49" charset="-122"/>
                <a:ea typeface="黑体" panose="02010609060101010101" pitchFamily="49" charset="-122"/>
                <a:sym typeface="Arial" panose="020B0604020202020204" pitchFamily="34" charset="0"/>
              </a:rPr>
              <a:t>存在的问题</a:t>
            </a:r>
          </a:p>
        </p:txBody>
      </p:sp>
    </p:spTree>
  </p:cSld>
  <p:clrMapOvr>
    <a:masterClrMapping/>
  </p:clrMapOvr>
  <mc:AlternateContent xmlns:mc="http://schemas.openxmlformats.org/markup-compatibility/2006">
    <mc:Choice xmlns:p14="http://schemas.microsoft.com/office/powerpoint/2010/main" xmlns="" Requires="p14">
      <p:transition spd="slow"/>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1"/>
          <p:cNvSpPr>
            <a:spLocks noChangeArrowheads="1"/>
          </p:cNvSpPr>
          <p:nvPr/>
        </p:nvSpPr>
        <p:spPr bwMode="auto">
          <a:xfrm>
            <a:off x="2" y="188914"/>
            <a:ext cx="108347" cy="463551"/>
          </a:xfrm>
          <a:prstGeom prst="rect">
            <a:avLst/>
          </a:prstGeom>
          <a:solidFill>
            <a:schemeClr val="accent1">
              <a:lumMod val="75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0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16"/>
          <p:cNvSpPr txBox="1"/>
          <p:nvPr/>
        </p:nvSpPr>
        <p:spPr>
          <a:xfrm>
            <a:off x="873608" y="1234497"/>
            <a:ext cx="527709" cy="535531"/>
          </a:xfrm>
          <a:prstGeom prst="rect">
            <a:avLst/>
          </a:prstGeom>
          <a:noFill/>
        </p:spPr>
        <p:txBody>
          <a:bodyPr wrap="none" rtlCol="0">
            <a:spAutoFit/>
          </a:bodyPr>
          <a:lstStyle/>
          <a:p>
            <a:pPr algn="just">
              <a:lnSpc>
                <a:spcPct val="120000"/>
              </a:lnSpc>
            </a:pPr>
            <a:r>
              <a:rPr lang="en-US" sz="24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8" name="TextBox 20"/>
          <p:cNvSpPr txBox="1"/>
          <p:nvPr/>
        </p:nvSpPr>
        <p:spPr>
          <a:xfrm>
            <a:off x="873608" y="3135443"/>
            <a:ext cx="527709" cy="535531"/>
          </a:xfrm>
          <a:prstGeom prst="rect">
            <a:avLst/>
          </a:prstGeom>
          <a:noFill/>
        </p:spPr>
        <p:txBody>
          <a:bodyPr wrap="none" rtlCol="0">
            <a:spAutoFit/>
          </a:bodyPr>
          <a:lstStyle/>
          <a:p>
            <a:pPr algn="just">
              <a:lnSpc>
                <a:spcPct val="120000"/>
              </a:lnSpc>
            </a:pPr>
            <a:r>
              <a:rPr lang="en-US" sz="24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05</a:t>
            </a:r>
          </a:p>
        </p:txBody>
      </p:sp>
      <p:sp>
        <p:nvSpPr>
          <p:cNvPr id="9" name="TextBox 24"/>
          <p:cNvSpPr txBox="1"/>
          <p:nvPr/>
        </p:nvSpPr>
        <p:spPr>
          <a:xfrm>
            <a:off x="873608" y="4762070"/>
            <a:ext cx="527709" cy="535531"/>
          </a:xfrm>
          <a:prstGeom prst="rect">
            <a:avLst/>
          </a:prstGeom>
          <a:noFill/>
        </p:spPr>
        <p:txBody>
          <a:bodyPr wrap="none" rtlCol="0">
            <a:spAutoFit/>
          </a:bodyPr>
          <a:lstStyle/>
          <a:p>
            <a:pPr algn="just">
              <a:lnSpc>
                <a:spcPct val="120000"/>
              </a:lnSpc>
            </a:pPr>
            <a:r>
              <a:rPr lang="en-US" sz="2400" b="1">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06</a:t>
            </a:r>
          </a:p>
        </p:txBody>
      </p:sp>
      <p:sp>
        <p:nvSpPr>
          <p:cNvPr id="35844" name="文本框 1"/>
          <p:cNvSpPr txBox="1"/>
          <p:nvPr/>
        </p:nvSpPr>
        <p:spPr>
          <a:xfrm>
            <a:off x="1509395" y="1156547"/>
            <a:ext cx="6738620" cy="1338828"/>
          </a:xfrm>
          <a:prstGeom prst="rect">
            <a:avLst/>
          </a:prstGeom>
          <a:noFill/>
          <a:ln w="9525">
            <a:noFill/>
          </a:ln>
        </p:spPr>
        <p:txBody>
          <a:bodyPr wrap="square">
            <a:spAutoFit/>
          </a:bodyPr>
          <a:lstStyle/>
          <a:p>
            <a:pPr>
              <a:lnSpc>
                <a:spcPct val="150000"/>
              </a:lnSpc>
            </a:pPr>
            <a:r>
              <a:rPr lang="zh-CN" altLang="en-US" sz="1800" b="1" dirty="0">
                <a:solidFill>
                  <a:srgbClr val="FF0000"/>
                </a:solidFill>
                <a:latin typeface="黑体" panose="02010609060101010101" pitchFamily="49" charset="-122"/>
                <a:ea typeface="黑体" panose="02010609060101010101" pitchFamily="49" charset="-122"/>
              </a:rPr>
              <a:t>科技人员问题。</a:t>
            </a:r>
            <a:r>
              <a:rPr lang="zh-CN" altLang="en-US" sz="1800" dirty="0">
                <a:latin typeface="黑体" panose="02010609060101010101" pitchFamily="49" charset="-122"/>
                <a:ea typeface="黑体" panose="02010609060101010101" pitchFamily="49" charset="-122"/>
              </a:rPr>
              <a:t>申报企业所填科技人员数量与实际情况不一致。存在企业填报科技人员数与记账凭证、原始单据对应不上或是与研发项目人员对应不上等问题。</a:t>
            </a:r>
          </a:p>
        </p:txBody>
      </p:sp>
      <p:sp>
        <p:nvSpPr>
          <p:cNvPr id="3" name="文本框 2"/>
          <p:cNvSpPr txBox="1"/>
          <p:nvPr/>
        </p:nvSpPr>
        <p:spPr>
          <a:xfrm>
            <a:off x="1509396" y="3135207"/>
            <a:ext cx="6636385" cy="923330"/>
          </a:xfrm>
          <a:prstGeom prst="rect">
            <a:avLst/>
          </a:prstGeom>
          <a:noFill/>
        </p:spPr>
        <p:txBody>
          <a:bodyPr wrap="square" rtlCol="0" anchor="t">
            <a:spAutoFit/>
          </a:bodyPr>
          <a:lstStyle/>
          <a:p>
            <a:pPr>
              <a:lnSpc>
                <a:spcPct val="150000"/>
              </a:lnSpc>
            </a:pPr>
            <a:r>
              <a:rPr lang="zh-CN" altLang="en-US" b="1" dirty="0">
                <a:solidFill>
                  <a:srgbClr val="FF0000"/>
                </a:solidFill>
                <a:latin typeface="黑体" panose="02010609060101010101" pitchFamily="49" charset="-122"/>
                <a:ea typeface="黑体" panose="02010609060101010101" pitchFamily="49" charset="-122"/>
                <a:sym typeface="+mn-ea"/>
              </a:rPr>
              <a:t>企业的成长性指标得分较低。</a:t>
            </a:r>
            <a:r>
              <a:rPr lang="zh-CN" altLang="en-US" dirty="0">
                <a:latin typeface="黑体" panose="02010609060101010101" pitchFamily="49" charset="-122"/>
                <a:ea typeface="黑体" panose="02010609060101010101" pitchFamily="49" charset="-122"/>
                <a:sym typeface="+mn-ea"/>
              </a:rPr>
              <a:t>企业净资产或者销售收入增长率较低或为负，由此可见企业的市场发展前景或竞争力存在不足。</a:t>
            </a:r>
          </a:p>
        </p:txBody>
      </p:sp>
      <p:sp>
        <p:nvSpPr>
          <p:cNvPr id="35846" name="文本框 10"/>
          <p:cNvSpPr txBox="1"/>
          <p:nvPr/>
        </p:nvSpPr>
        <p:spPr>
          <a:xfrm>
            <a:off x="1464311" y="4761654"/>
            <a:ext cx="6829425" cy="1131079"/>
          </a:xfrm>
          <a:prstGeom prst="rect">
            <a:avLst/>
          </a:prstGeom>
          <a:noFill/>
          <a:ln w="9525">
            <a:noFill/>
          </a:ln>
        </p:spPr>
        <p:txBody>
          <a:bodyPr wrap="square">
            <a:spAutoFit/>
          </a:bodyPr>
          <a:lstStyle/>
          <a:p>
            <a:pPr>
              <a:lnSpc>
                <a:spcPct val="125000"/>
              </a:lnSpc>
            </a:pPr>
            <a:r>
              <a:rPr lang="zh-CN" altLang="en-US" b="1" dirty="0">
                <a:solidFill>
                  <a:srgbClr val="FF0000"/>
                </a:solidFill>
                <a:latin typeface="黑体" panose="02010609060101010101" pitchFamily="49" charset="-122"/>
                <a:ea typeface="黑体" panose="02010609060101010101" pitchFamily="49" charset="-122"/>
              </a:rPr>
              <a:t>高企后备队伍不足。</a:t>
            </a:r>
            <a:r>
              <a:rPr lang="zh-CN" altLang="en-US" dirty="0">
                <a:latin typeface="黑体" panose="02010609060101010101" pitchFamily="49" charset="-122"/>
                <a:ea typeface="黑体" panose="02010609060101010101" pitchFamily="49" charset="-122"/>
              </a:rPr>
              <a:t>申报企业中存在不少研发人员少、销售收入低、成立时间短的小微企业，研发活动开展不够，技术创新能力不足，申报高企的条件不够成熟。</a:t>
            </a:r>
          </a:p>
        </p:txBody>
      </p:sp>
      <p:sp>
        <p:nvSpPr>
          <p:cNvPr id="5" name="文本框 10"/>
          <p:cNvSpPr txBox="1">
            <a:spLocks noChangeArrowheads="1"/>
          </p:cNvSpPr>
          <p:nvPr/>
        </p:nvSpPr>
        <p:spPr bwMode="auto">
          <a:xfrm>
            <a:off x="432848" y="679981"/>
            <a:ext cx="206476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sz="2400" b="1" i="1" dirty="0">
                <a:solidFill>
                  <a:schemeClr val="tx1"/>
                </a:solidFill>
                <a:latin typeface="黑体" panose="02010609060101010101" pitchFamily="49" charset="-122"/>
                <a:ea typeface="黑体" panose="02010609060101010101" pitchFamily="49" charset="-122"/>
                <a:sym typeface="Arial" panose="020B0604020202020204" pitchFamily="34" charset="0"/>
              </a:rPr>
              <a:t>存在的问题</a:t>
            </a:r>
          </a:p>
        </p:txBody>
      </p:sp>
    </p:spTree>
  </p:cSld>
  <p:clrMapOvr>
    <a:masterClrMapping/>
  </p:clrMapOvr>
  <mc:AlternateContent xmlns:mc="http://schemas.openxmlformats.org/markup-compatibility/2006">
    <mc:Choice xmlns:p14="http://schemas.microsoft.com/office/powerpoint/2010/main" xmlns="" Requires="p14">
      <p:transition spd="slow"/>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1"/>
          <p:cNvSpPr>
            <a:spLocks noChangeArrowheads="1"/>
          </p:cNvSpPr>
          <p:nvPr/>
        </p:nvSpPr>
        <p:spPr bwMode="auto">
          <a:xfrm>
            <a:off x="2" y="188914"/>
            <a:ext cx="108347" cy="463551"/>
          </a:xfrm>
          <a:prstGeom prst="rect">
            <a:avLst/>
          </a:prstGeom>
          <a:solidFill>
            <a:schemeClr val="accent1">
              <a:lumMod val="75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0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任意多边形 3"/>
          <p:cNvSpPr/>
          <p:nvPr/>
        </p:nvSpPr>
        <p:spPr bwMode="auto">
          <a:xfrm>
            <a:off x="3244455" y="2314610"/>
            <a:ext cx="1218009" cy="1624012"/>
          </a:xfrm>
          <a:custGeom>
            <a:avLst/>
            <a:gdLst>
              <a:gd name="T0" fmla="*/ 0 w 1624031"/>
              <a:gd name="T1" fmla="*/ 1623917 h 1624031"/>
              <a:gd name="T2" fmla="*/ 1623917 w 1624031"/>
              <a:gd name="T3" fmla="*/ 0 h 1624031"/>
              <a:gd name="T4" fmla="*/ 1623917 w 1624031"/>
              <a:gd name="T5" fmla="*/ 1623917 h 1624031"/>
              <a:gd name="T6" fmla="*/ 0 w 1624031"/>
              <a:gd name="T7" fmla="*/ 1623917 h 16240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031" h="1624031">
                <a:moveTo>
                  <a:pt x="0" y="1624031"/>
                </a:moveTo>
                <a:cubicBezTo>
                  <a:pt x="0" y="727103"/>
                  <a:pt x="727103" y="0"/>
                  <a:pt x="1624031" y="0"/>
                </a:cubicBezTo>
                <a:lnTo>
                  <a:pt x="1624031" y="1624031"/>
                </a:lnTo>
                <a:lnTo>
                  <a:pt x="0" y="1624031"/>
                </a:lnTo>
                <a:close/>
              </a:path>
            </a:pathLst>
          </a:custGeom>
          <a:solidFill>
            <a:srgbClr val="4886D8"/>
          </a:solidFill>
          <a:ln>
            <a:noFill/>
          </a:ln>
          <a:extLst>
            <a:ext uri="{91240B29-F687-4F45-9708-019B960494DF}">
              <a14:hiddenLine xmlns:a14="http://schemas.microsoft.com/office/drawing/2010/main" xmlns="" w="9525">
                <a:solidFill>
                  <a:srgbClr val="000000"/>
                </a:solidFill>
                <a:round/>
              </a14:hiddenLine>
            </a:ext>
          </a:extLst>
        </p:spPr>
        <p:txBody>
          <a:bodyPr lIns="410091" tIns="410091" rIns="53340" bIns="53340" anchor="ctr"/>
          <a:lstStyle/>
          <a:p>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nvSpPr>
        <p:spPr bwMode="auto">
          <a:xfrm>
            <a:off x="4519613" y="2314610"/>
            <a:ext cx="1218010" cy="1624012"/>
          </a:xfrm>
          <a:custGeom>
            <a:avLst/>
            <a:gdLst>
              <a:gd name="T0" fmla="*/ 0 w 1624031"/>
              <a:gd name="T1" fmla="*/ 0 h 1624031"/>
              <a:gd name="T2" fmla="*/ 1623923 w 1624031"/>
              <a:gd name="T3" fmla="*/ 1623917 h 1624031"/>
              <a:gd name="T4" fmla="*/ 0 w 1624031"/>
              <a:gd name="T5" fmla="*/ 1623917 h 1624031"/>
              <a:gd name="T6" fmla="*/ 0 w 1624031"/>
              <a:gd name="T7" fmla="*/ 0 h 16240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031" h="1624031">
                <a:moveTo>
                  <a:pt x="0" y="0"/>
                </a:moveTo>
                <a:cubicBezTo>
                  <a:pt x="896928" y="0"/>
                  <a:pt x="1624031" y="727103"/>
                  <a:pt x="1624031" y="1624031"/>
                </a:cubicBezTo>
                <a:lnTo>
                  <a:pt x="0" y="1624031"/>
                </a:lnTo>
                <a:lnTo>
                  <a:pt x="0" y="0"/>
                </a:lnTo>
                <a:close/>
              </a:path>
            </a:pathLst>
          </a:custGeom>
          <a:solidFill>
            <a:srgbClr val="1C4885"/>
          </a:solidFill>
          <a:ln>
            <a:noFill/>
          </a:ln>
          <a:extLst>
            <a:ext uri="{91240B29-F687-4F45-9708-019B960494DF}">
              <a14:hiddenLine xmlns:a14="http://schemas.microsoft.com/office/drawing/2010/main" xmlns="" w="9525">
                <a:solidFill>
                  <a:srgbClr val="000000"/>
                </a:solidFill>
                <a:round/>
              </a14:hiddenLine>
            </a:ext>
          </a:extLst>
        </p:spPr>
        <p:txBody>
          <a:bodyPr lIns="53340" tIns="410091" rIns="410091" bIns="53340" anchor="ctr"/>
          <a:lstStyle/>
          <a:p>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任意多边形 5"/>
          <p:cNvSpPr/>
          <p:nvPr/>
        </p:nvSpPr>
        <p:spPr bwMode="auto">
          <a:xfrm>
            <a:off x="4519613" y="4013234"/>
            <a:ext cx="1218010" cy="1624012"/>
          </a:xfrm>
          <a:custGeom>
            <a:avLst/>
            <a:gdLst>
              <a:gd name="T0" fmla="*/ 1623923 w 1624031"/>
              <a:gd name="T1" fmla="*/ 0 h 1624031"/>
              <a:gd name="T2" fmla="*/ 0 w 1624031"/>
              <a:gd name="T3" fmla="*/ 1623917 h 1624031"/>
              <a:gd name="T4" fmla="*/ 0 w 1624031"/>
              <a:gd name="T5" fmla="*/ 0 h 1624031"/>
              <a:gd name="T6" fmla="*/ 1623923 w 1624031"/>
              <a:gd name="T7" fmla="*/ 0 h 16240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031" h="1624031">
                <a:moveTo>
                  <a:pt x="1624031" y="0"/>
                </a:moveTo>
                <a:cubicBezTo>
                  <a:pt x="1624031" y="896928"/>
                  <a:pt x="896928" y="1624031"/>
                  <a:pt x="0" y="1624031"/>
                </a:cubicBezTo>
                <a:lnTo>
                  <a:pt x="0" y="0"/>
                </a:lnTo>
                <a:lnTo>
                  <a:pt x="1624031" y="0"/>
                </a:lnTo>
                <a:close/>
              </a:path>
            </a:pathLst>
          </a:custGeom>
          <a:solidFill>
            <a:srgbClr val="4886D8"/>
          </a:solidFill>
          <a:ln>
            <a:noFill/>
          </a:ln>
          <a:extLst>
            <a:ext uri="{91240B29-F687-4F45-9708-019B960494DF}">
              <a14:hiddenLine xmlns:a14="http://schemas.microsoft.com/office/drawing/2010/main" xmlns="" w="9525">
                <a:solidFill>
                  <a:srgbClr val="000000"/>
                </a:solidFill>
                <a:round/>
              </a14:hiddenLine>
            </a:ext>
          </a:extLst>
        </p:spPr>
        <p:txBody>
          <a:bodyPr lIns="53340" tIns="53341" rIns="410091" bIns="410091" anchor="ctr"/>
          <a:lstStyle/>
          <a:p>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任意多边形 6"/>
          <p:cNvSpPr/>
          <p:nvPr/>
        </p:nvSpPr>
        <p:spPr bwMode="auto">
          <a:xfrm>
            <a:off x="3244455" y="4013234"/>
            <a:ext cx="1218009" cy="1624012"/>
          </a:xfrm>
          <a:custGeom>
            <a:avLst/>
            <a:gdLst>
              <a:gd name="T0" fmla="*/ 1623917 w 1624031"/>
              <a:gd name="T1" fmla="*/ 1623917 h 1624031"/>
              <a:gd name="T2" fmla="*/ 0 w 1624031"/>
              <a:gd name="T3" fmla="*/ 0 h 1624031"/>
              <a:gd name="T4" fmla="*/ 1623917 w 1624031"/>
              <a:gd name="T5" fmla="*/ 0 h 1624031"/>
              <a:gd name="T6" fmla="*/ 1623917 w 1624031"/>
              <a:gd name="T7" fmla="*/ 1623917 h 16240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031" h="1624031">
                <a:moveTo>
                  <a:pt x="1624031" y="1624031"/>
                </a:moveTo>
                <a:cubicBezTo>
                  <a:pt x="727103" y="1624031"/>
                  <a:pt x="0" y="896928"/>
                  <a:pt x="0" y="0"/>
                </a:cubicBezTo>
                <a:lnTo>
                  <a:pt x="1624031" y="0"/>
                </a:lnTo>
                <a:lnTo>
                  <a:pt x="1624031" y="1624031"/>
                </a:lnTo>
                <a:close/>
              </a:path>
            </a:pathLst>
          </a:custGeom>
          <a:solidFill>
            <a:srgbClr val="1C4885"/>
          </a:solidFill>
          <a:ln>
            <a:noFill/>
          </a:ln>
          <a:extLst>
            <a:ext uri="{91240B29-F687-4F45-9708-019B960494DF}">
              <a14:hiddenLine xmlns:a14="http://schemas.microsoft.com/office/drawing/2010/main" xmlns="" w="9525">
                <a:solidFill>
                  <a:srgbClr val="000000"/>
                </a:solidFill>
                <a:round/>
              </a14:hiddenLine>
            </a:ext>
          </a:extLst>
        </p:spPr>
        <p:txBody>
          <a:bodyPr lIns="410091" tIns="53340" rIns="53340" bIns="410091" anchor="ctr"/>
          <a:lstStyle/>
          <a:p>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环形箭头 7"/>
          <p:cNvSpPr/>
          <p:nvPr/>
        </p:nvSpPr>
        <p:spPr bwMode="auto">
          <a:xfrm>
            <a:off x="4280299" y="3638584"/>
            <a:ext cx="421481" cy="487363"/>
          </a:xfrm>
          <a:custGeom>
            <a:avLst/>
            <a:gdLst>
              <a:gd name="T0" fmla="*/ 30885 w 560722"/>
              <a:gd name="T1" fmla="*/ 243126 h 487584"/>
              <a:gd name="T2" fmla="*/ 253020 w 560722"/>
              <a:gd name="T3" fmla="*/ 32001 h 487584"/>
              <a:gd name="T4" fmla="*/ 523392 w 560722"/>
              <a:gd name="T5" fmla="*/ 173363 h 487584"/>
              <a:gd name="T6" fmla="*/ 551363 w 560722"/>
              <a:gd name="T7" fmla="*/ 173363 h 487584"/>
              <a:gd name="T8" fmla="*/ 506512 w 560722"/>
              <a:gd name="T9" fmla="*/ 243126 h 487584"/>
              <a:gd name="T10" fmla="*/ 427824 w 560722"/>
              <a:gd name="T11" fmla="*/ 173363 h 487584"/>
              <a:gd name="T12" fmla="*/ 454254 w 560722"/>
              <a:gd name="T13" fmla="*/ 173363 h 487584"/>
              <a:gd name="T14" fmla="*/ 253644 w 560722"/>
              <a:gd name="T15" fmla="*/ 93114 h 487584"/>
              <a:gd name="T16" fmla="*/ 92655 w 560722"/>
              <a:gd name="T17" fmla="*/ 243126 h 487584"/>
              <a:gd name="T18" fmla="*/ 30885 w 560722"/>
              <a:gd name="T19" fmla="*/ 243126 h 487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0722" h="487584">
                <a:moveTo>
                  <a:pt x="30474" y="243792"/>
                </a:moveTo>
                <a:cubicBezTo>
                  <a:pt x="30474" y="136117"/>
                  <a:pt x="124476" y="45322"/>
                  <a:pt x="249654" y="32091"/>
                </a:cubicBezTo>
                <a:cubicBezTo>
                  <a:pt x="366608" y="19729"/>
                  <a:pt x="477783" y="78800"/>
                  <a:pt x="516429" y="173837"/>
                </a:cubicBezTo>
                <a:lnTo>
                  <a:pt x="544028" y="173837"/>
                </a:lnTo>
                <a:lnTo>
                  <a:pt x="499774" y="243792"/>
                </a:lnTo>
                <a:lnTo>
                  <a:pt x="422132" y="173837"/>
                </a:lnTo>
                <a:lnTo>
                  <a:pt x="448210" y="173837"/>
                </a:lnTo>
                <a:cubicBezTo>
                  <a:pt x="410722" y="115338"/>
                  <a:pt x="330879" y="82879"/>
                  <a:pt x="250269" y="93367"/>
                </a:cubicBezTo>
                <a:cubicBezTo>
                  <a:pt x="158720" y="105278"/>
                  <a:pt x="91422" y="169008"/>
                  <a:pt x="91422" y="243792"/>
                </a:cubicBezTo>
                <a:lnTo>
                  <a:pt x="30474" y="243792"/>
                </a:lnTo>
                <a:close/>
              </a:path>
            </a:pathLst>
          </a:custGeom>
          <a:solidFill>
            <a:srgbClr val="F2F2F2"/>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环形箭头 8"/>
          <p:cNvSpPr/>
          <p:nvPr/>
        </p:nvSpPr>
        <p:spPr bwMode="auto">
          <a:xfrm rot="10800000">
            <a:off x="4280299" y="3825908"/>
            <a:ext cx="421481" cy="487363"/>
          </a:xfrm>
          <a:custGeom>
            <a:avLst/>
            <a:gdLst>
              <a:gd name="T0" fmla="*/ 30885 w 560722"/>
              <a:gd name="T1" fmla="*/ 243126 h 487584"/>
              <a:gd name="T2" fmla="*/ 253020 w 560722"/>
              <a:gd name="T3" fmla="*/ 32001 h 487584"/>
              <a:gd name="T4" fmla="*/ 523392 w 560722"/>
              <a:gd name="T5" fmla="*/ 173363 h 487584"/>
              <a:gd name="T6" fmla="*/ 551363 w 560722"/>
              <a:gd name="T7" fmla="*/ 173363 h 487584"/>
              <a:gd name="T8" fmla="*/ 506512 w 560722"/>
              <a:gd name="T9" fmla="*/ 243126 h 487584"/>
              <a:gd name="T10" fmla="*/ 427824 w 560722"/>
              <a:gd name="T11" fmla="*/ 173363 h 487584"/>
              <a:gd name="T12" fmla="*/ 454254 w 560722"/>
              <a:gd name="T13" fmla="*/ 173363 h 487584"/>
              <a:gd name="T14" fmla="*/ 253644 w 560722"/>
              <a:gd name="T15" fmla="*/ 93114 h 487584"/>
              <a:gd name="T16" fmla="*/ 92655 w 560722"/>
              <a:gd name="T17" fmla="*/ 243126 h 487584"/>
              <a:gd name="T18" fmla="*/ 30885 w 560722"/>
              <a:gd name="T19" fmla="*/ 243126 h 487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0722" h="487584">
                <a:moveTo>
                  <a:pt x="30474" y="243792"/>
                </a:moveTo>
                <a:cubicBezTo>
                  <a:pt x="30474" y="136117"/>
                  <a:pt x="124476" y="45322"/>
                  <a:pt x="249654" y="32091"/>
                </a:cubicBezTo>
                <a:cubicBezTo>
                  <a:pt x="366608" y="19729"/>
                  <a:pt x="477783" y="78800"/>
                  <a:pt x="516429" y="173837"/>
                </a:cubicBezTo>
                <a:lnTo>
                  <a:pt x="544028" y="173837"/>
                </a:lnTo>
                <a:lnTo>
                  <a:pt x="499774" y="243792"/>
                </a:lnTo>
                <a:lnTo>
                  <a:pt x="422132" y="173837"/>
                </a:lnTo>
                <a:lnTo>
                  <a:pt x="448210" y="173837"/>
                </a:lnTo>
                <a:cubicBezTo>
                  <a:pt x="410722" y="115338"/>
                  <a:pt x="330879" y="82879"/>
                  <a:pt x="250269" y="93367"/>
                </a:cubicBezTo>
                <a:cubicBezTo>
                  <a:pt x="158720" y="105278"/>
                  <a:pt x="91422" y="169008"/>
                  <a:pt x="91422" y="243792"/>
                </a:cubicBezTo>
                <a:lnTo>
                  <a:pt x="30474" y="243792"/>
                </a:lnTo>
                <a:close/>
              </a:path>
            </a:pathLst>
          </a:custGeom>
          <a:solidFill>
            <a:srgbClr val="F2F2F2"/>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206"/>
          <p:cNvSpPr/>
          <p:nvPr/>
        </p:nvSpPr>
        <p:spPr bwMode="auto">
          <a:xfrm rot="-3600000">
            <a:off x="3166865" y="2835904"/>
            <a:ext cx="339725" cy="122634"/>
          </a:xfrm>
          <a:custGeom>
            <a:avLst/>
            <a:gdLst>
              <a:gd name="T0" fmla="*/ 0 w 323"/>
              <a:gd name="T1" fmla="*/ 2147483647 h 154"/>
              <a:gd name="T2" fmla="*/ 2147483647 w 323"/>
              <a:gd name="T3" fmla="*/ 0 h 154"/>
              <a:gd name="T4" fmla="*/ 2147483647 w 323"/>
              <a:gd name="T5" fmla="*/ 2147483647 h 154"/>
              <a:gd name="T6" fmla="*/ 0 w 323"/>
              <a:gd name="T7" fmla="*/ 2147483647 h 1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3" h="154">
                <a:moveTo>
                  <a:pt x="0" y="154"/>
                </a:moveTo>
                <a:lnTo>
                  <a:pt x="167" y="0"/>
                </a:lnTo>
                <a:lnTo>
                  <a:pt x="323" y="154"/>
                </a:lnTo>
                <a:lnTo>
                  <a:pt x="0" y="154"/>
                </a:lnTo>
                <a:close/>
              </a:path>
            </a:pathLst>
          </a:custGeom>
          <a:solidFill>
            <a:srgbClr val="4886D8"/>
          </a:solidFill>
          <a:ln>
            <a:noFill/>
          </a:ln>
          <a:extLst>
            <a:ext uri="{91240B29-F687-4F45-9708-019B960494DF}">
              <a14:hiddenLine xmlns:a14="http://schemas.microsoft.com/office/drawing/2010/main" xmlns="" w="9525">
                <a:solidFill>
                  <a:srgbClr val="000000"/>
                </a:solidFill>
                <a:round/>
              </a14:hiddenLine>
            </a:ext>
          </a:extLst>
        </p:spPr>
        <p:txBody>
          <a:bodyPr lIns="91262" tIns="45631" rIns="91262" bIns="45631"/>
          <a:lstStyle/>
          <a:p>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206"/>
          <p:cNvSpPr/>
          <p:nvPr/>
        </p:nvSpPr>
        <p:spPr bwMode="auto">
          <a:xfrm rot="3600000" flipH="1">
            <a:off x="5448102" y="2835904"/>
            <a:ext cx="339725" cy="122634"/>
          </a:xfrm>
          <a:custGeom>
            <a:avLst/>
            <a:gdLst>
              <a:gd name="T0" fmla="*/ 0 w 323"/>
              <a:gd name="T1" fmla="*/ 2147483647 h 154"/>
              <a:gd name="T2" fmla="*/ 2147483647 w 323"/>
              <a:gd name="T3" fmla="*/ 0 h 154"/>
              <a:gd name="T4" fmla="*/ 2147483647 w 323"/>
              <a:gd name="T5" fmla="*/ 2147483647 h 154"/>
              <a:gd name="T6" fmla="*/ 0 w 323"/>
              <a:gd name="T7" fmla="*/ 2147483647 h 1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3" h="154">
                <a:moveTo>
                  <a:pt x="0" y="154"/>
                </a:moveTo>
                <a:lnTo>
                  <a:pt x="167" y="0"/>
                </a:lnTo>
                <a:lnTo>
                  <a:pt x="323" y="154"/>
                </a:lnTo>
                <a:lnTo>
                  <a:pt x="0" y="154"/>
                </a:lnTo>
                <a:close/>
              </a:path>
            </a:pathLst>
          </a:custGeom>
          <a:solidFill>
            <a:srgbClr val="1C4885"/>
          </a:solidFill>
          <a:ln>
            <a:noFill/>
          </a:ln>
          <a:extLst>
            <a:ext uri="{91240B29-F687-4F45-9708-019B960494DF}">
              <a14:hiddenLine xmlns:a14="http://schemas.microsoft.com/office/drawing/2010/main" xmlns="" w="9525">
                <a:solidFill>
                  <a:srgbClr val="000000"/>
                </a:solidFill>
                <a:round/>
              </a14:hiddenLine>
            </a:ext>
          </a:extLst>
        </p:spPr>
        <p:txBody>
          <a:bodyPr lIns="91262" tIns="45631" rIns="91262" bIns="45631"/>
          <a:lstStyle/>
          <a:p>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206"/>
          <p:cNvSpPr/>
          <p:nvPr/>
        </p:nvSpPr>
        <p:spPr bwMode="auto">
          <a:xfrm rot="-8100000">
            <a:off x="3347443" y="5090156"/>
            <a:ext cx="161925" cy="255985"/>
          </a:xfrm>
          <a:custGeom>
            <a:avLst/>
            <a:gdLst>
              <a:gd name="T0" fmla="*/ 0 w 323"/>
              <a:gd name="T1" fmla="*/ 2147483647 h 154"/>
              <a:gd name="T2" fmla="*/ 2147483647 w 323"/>
              <a:gd name="T3" fmla="*/ 0 h 154"/>
              <a:gd name="T4" fmla="*/ 2147483647 w 323"/>
              <a:gd name="T5" fmla="*/ 2147483647 h 154"/>
              <a:gd name="T6" fmla="*/ 0 w 323"/>
              <a:gd name="T7" fmla="*/ 2147483647 h 1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3" h="154">
                <a:moveTo>
                  <a:pt x="0" y="154"/>
                </a:moveTo>
                <a:lnTo>
                  <a:pt x="167" y="0"/>
                </a:lnTo>
                <a:lnTo>
                  <a:pt x="323" y="154"/>
                </a:lnTo>
                <a:lnTo>
                  <a:pt x="0" y="154"/>
                </a:lnTo>
                <a:close/>
              </a:path>
            </a:pathLst>
          </a:custGeom>
          <a:solidFill>
            <a:srgbClr val="1C4885"/>
          </a:solidFill>
          <a:ln>
            <a:noFill/>
          </a:ln>
          <a:extLst>
            <a:ext uri="{91240B29-F687-4F45-9708-019B960494DF}">
              <a14:hiddenLine xmlns:a14="http://schemas.microsoft.com/office/drawing/2010/main" xmlns="" w="9525">
                <a:solidFill>
                  <a:srgbClr val="000000"/>
                </a:solidFill>
                <a:round/>
              </a14:hiddenLine>
            </a:ext>
          </a:extLst>
        </p:spPr>
        <p:txBody>
          <a:bodyPr lIns="91262" tIns="45631" rIns="91262" bIns="45631"/>
          <a:lstStyle/>
          <a:p>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206"/>
          <p:cNvSpPr/>
          <p:nvPr/>
        </p:nvSpPr>
        <p:spPr bwMode="auto">
          <a:xfrm rot="8100000" flipH="1">
            <a:off x="5572721" y="4947478"/>
            <a:ext cx="122634" cy="339725"/>
          </a:xfrm>
          <a:custGeom>
            <a:avLst/>
            <a:gdLst>
              <a:gd name="T0" fmla="*/ 0 w 323"/>
              <a:gd name="T1" fmla="*/ 2147483647 h 154"/>
              <a:gd name="T2" fmla="*/ 2147483647 w 323"/>
              <a:gd name="T3" fmla="*/ 0 h 154"/>
              <a:gd name="T4" fmla="*/ 2147483647 w 323"/>
              <a:gd name="T5" fmla="*/ 2147483647 h 154"/>
              <a:gd name="T6" fmla="*/ 0 w 323"/>
              <a:gd name="T7" fmla="*/ 2147483647 h 1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3" h="154">
                <a:moveTo>
                  <a:pt x="0" y="154"/>
                </a:moveTo>
                <a:lnTo>
                  <a:pt x="167" y="0"/>
                </a:lnTo>
                <a:lnTo>
                  <a:pt x="323" y="154"/>
                </a:lnTo>
                <a:lnTo>
                  <a:pt x="0" y="154"/>
                </a:lnTo>
                <a:close/>
              </a:path>
            </a:pathLst>
          </a:custGeom>
          <a:solidFill>
            <a:srgbClr val="4886D8"/>
          </a:solidFill>
          <a:ln>
            <a:noFill/>
          </a:ln>
          <a:extLst>
            <a:ext uri="{91240B29-F687-4F45-9708-019B960494DF}">
              <a14:hiddenLine xmlns:a14="http://schemas.microsoft.com/office/drawing/2010/main" xmlns="" w="9525">
                <a:solidFill>
                  <a:srgbClr val="000000"/>
                </a:solidFill>
                <a:round/>
              </a14:hiddenLine>
            </a:ext>
          </a:extLst>
        </p:spPr>
        <p:txBody>
          <a:bodyPr lIns="91262" tIns="45631" rIns="91262" bIns="45631"/>
          <a:lstStyle/>
          <a:p>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14"/>
          <p:cNvGrpSpPr/>
          <p:nvPr/>
        </p:nvGrpSpPr>
        <p:grpSpPr bwMode="auto">
          <a:xfrm>
            <a:off x="4892279" y="2952785"/>
            <a:ext cx="366713" cy="488951"/>
            <a:chOff x="0" y="0"/>
            <a:chExt cx="488316" cy="488319"/>
          </a:xfrm>
        </p:grpSpPr>
        <p:sp>
          <p:nvSpPr>
            <p:cNvPr id="15" name="AutoShape 81"/>
            <p:cNvSpPr/>
            <p:nvPr/>
          </p:nvSpPr>
          <p:spPr bwMode="auto">
            <a:xfrm>
              <a:off x="0" y="0"/>
              <a:ext cx="488316" cy="48831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0 h 21600"/>
                <a:gd name="T48" fmla="*/ 2147483647 w 21600"/>
                <a:gd name="T49" fmla="*/ 2147483647 h 21600"/>
                <a:gd name="T50" fmla="*/ 2147483647 w 21600"/>
                <a:gd name="T51" fmla="*/ 2147483647 h 21600"/>
                <a:gd name="T52" fmla="*/ 2147483647 w 21600"/>
                <a:gd name="T53" fmla="*/ 2147483647 h 21600"/>
                <a:gd name="T54" fmla="*/ 0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rgbClr val="FFFFFF"/>
            </a:solidFill>
            <a:ln>
              <a:noFill/>
            </a:ln>
            <a:effectLst/>
            <a:extLst>
              <a:ext uri="{91240B29-F687-4F45-9708-019B960494DF}">
                <a14:hiddenLine xmlns:a14="http://schemas.microsoft.com/office/drawing/2010/main" xmlns="" w="9525">
                  <a:solidFill>
                    <a:srgbClr val="000000"/>
                  </a:solidFill>
                  <a:round/>
                </a14:hiddenLine>
              </a:ext>
              <a:ext uri="{AF507438-7753-43E0-B8FC-AC1667EBCBE1}">
                <a14:hiddenEffects xmlns:a14="http://schemas.microsoft.com/office/drawing/2010/main" xmlns="">
                  <a:effectLst>
                    <a:outerShdw dist="38099" dir="2700000" algn="ctr" rotWithShape="0">
                      <a:srgbClr val="000000">
                        <a:alpha val="73996"/>
                      </a:srgbClr>
                    </a:outerShdw>
                  </a:effectLst>
                </a14:hiddenEffects>
              </a:ext>
            </a:extLst>
          </p:spPr>
          <p:txBody>
            <a:bodyPr lIns="38026" tIns="38026" rIns="38026" bIns="38026" anchor="ctr"/>
            <a:lstStyle/>
            <a:p>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AutoShape 82"/>
            <p:cNvSpPr/>
            <p:nvPr/>
          </p:nvSpPr>
          <p:spPr bwMode="auto">
            <a:xfrm>
              <a:off x="45909" y="396498"/>
              <a:ext cx="45910" cy="45910"/>
            </a:xfrm>
            <a:custGeom>
              <a:avLst/>
              <a:gdLst>
                <a:gd name="T0" fmla="*/ 995737 w 21600"/>
                <a:gd name="T1" fmla="*/ 1327666 h 21600"/>
                <a:gd name="T2" fmla="*/ 663816 w 21600"/>
                <a:gd name="T3" fmla="*/ 995737 h 21600"/>
                <a:gd name="T4" fmla="*/ 995737 w 21600"/>
                <a:gd name="T5" fmla="*/ 663816 h 21600"/>
                <a:gd name="T6" fmla="*/ 1327666 w 21600"/>
                <a:gd name="T7" fmla="*/ 995737 h 21600"/>
                <a:gd name="T8" fmla="*/ 995737 w 21600"/>
                <a:gd name="T9" fmla="*/ 1327666 h 21600"/>
                <a:gd name="T10" fmla="*/ 995737 w 21600"/>
                <a:gd name="T11" fmla="*/ 0 h 21600"/>
                <a:gd name="T12" fmla="*/ 0 w 21600"/>
                <a:gd name="T13" fmla="*/ 995737 h 21600"/>
                <a:gd name="T14" fmla="*/ 995737 w 21600"/>
                <a:gd name="T15" fmla="*/ 1991391 h 21600"/>
                <a:gd name="T16" fmla="*/ 1991476 w 21600"/>
                <a:gd name="T17" fmla="*/ 995737 h 21600"/>
                <a:gd name="T18" fmla="*/ 995737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rgbClr val="FFFFFF"/>
            </a:solidFill>
            <a:ln>
              <a:noFill/>
            </a:ln>
            <a:effectLst/>
            <a:extLst>
              <a:ext uri="{91240B29-F687-4F45-9708-019B960494DF}">
                <a14:hiddenLine xmlns:a14="http://schemas.microsoft.com/office/drawing/2010/main" xmlns="" w="9525">
                  <a:solidFill>
                    <a:srgbClr val="000000"/>
                  </a:solidFill>
                  <a:round/>
                </a14:hiddenLine>
              </a:ext>
              <a:ext uri="{AF507438-7753-43E0-B8FC-AC1667EBCBE1}">
                <a14:hiddenEffects xmlns:a14="http://schemas.microsoft.com/office/drawing/2010/main" xmlns="">
                  <a:effectLst>
                    <a:outerShdw dist="38099" dir="2700000" algn="ctr" rotWithShape="0">
                      <a:srgbClr val="000000">
                        <a:alpha val="73996"/>
                      </a:srgbClr>
                    </a:outerShdw>
                  </a:effectLst>
                </a14:hiddenEffects>
              </a:ext>
            </a:extLst>
          </p:spPr>
          <p:txBody>
            <a:bodyPr lIns="38026" tIns="38026" rIns="38026" bIns="38026" anchor="ctr"/>
            <a:lstStyle/>
            <a:p>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组合 17"/>
          <p:cNvGrpSpPr/>
          <p:nvPr/>
        </p:nvGrpSpPr>
        <p:grpSpPr bwMode="auto">
          <a:xfrm>
            <a:off x="4892279" y="4451385"/>
            <a:ext cx="275034" cy="488951"/>
            <a:chOff x="0" y="0"/>
            <a:chExt cx="366446" cy="489149"/>
          </a:xfrm>
        </p:grpSpPr>
        <p:sp>
          <p:nvSpPr>
            <p:cNvPr id="18" name="AutoShape 115"/>
            <p:cNvSpPr/>
            <p:nvPr/>
          </p:nvSpPr>
          <p:spPr bwMode="auto">
            <a:xfrm>
              <a:off x="0" y="0"/>
              <a:ext cx="366446" cy="48914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0 h 21600"/>
                <a:gd name="T78" fmla="*/ 2147483647 w 21600"/>
                <a:gd name="T79" fmla="*/ 2147483647 h 21600"/>
                <a:gd name="T80" fmla="*/ 2147483647 w 21600"/>
                <a:gd name="T81" fmla="*/ 2147483647 h 21600"/>
                <a:gd name="T82" fmla="*/ 0 w 21600"/>
                <a:gd name="T83" fmla="*/ 2147483647 h 21600"/>
                <a:gd name="T84" fmla="*/ 0 w 21600"/>
                <a:gd name="T85" fmla="*/ 2147483647 h 21600"/>
                <a:gd name="T86" fmla="*/ 0 w 21600"/>
                <a:gd name="T87" fmla="*/ 2147483647 h 21600"/>
                <a:gd name="T88" fmla="*/ 0 w 21600"/>
                <a:gd name="T89" fmla="*/ 2147483647 h 21600"/>
                <a:gd name="T90" fmla="*/ 0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2147483647 w 21600"/>
                <a:gd name="T107" fmla="*/ 2147483647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rgbClr val="FFFFFF"/>
            </a:solidFill>
            <a:ln>
              <a:noFill/>
            </a:ln>
            <a:effectLst/>
            <a:extLst>
              <a:ext uri="{91240B29-F687-4F45-9708-019B960494DF}">
                <a14:hiddenLine xmlns:a14="http://schemas.microsoft.com/office/drawing/2010/main" xmlns="" w="9525">
                  <a:solidFill>
                    <a:srgbClr val="000000"/>
                  </a:solidFill>
                  <a:round/>
                </a14:hiddenLine>
              </a:ext>
              <a:ext uri="{AF507438-7753-43E0-B8FC-AC1667EBCBE1}">
                <a14:hiddenEffects xmlns:a14="http://schemas.microsoft.com/office/drawing/2010/main" xmlns="">
                  <a:effectLst>
                    <a:outerShdw dist="38099" dir="2700000" algn="ctr" rotWithShape="0">
                      <a:srgbClr val="000000">
                        <a:alpha val="73996"/>
                      </a:srgbClr>
                    </a:outerShdw>
                  </a:effectLst>
                </a14:hiddenEffects>
              </a:ext>
            </a:extLst>
          </p:spPr>
          <p:txBody>
            <a:bodyPr lIns="38026" tIns="38026" rIns="38026" bIns="38026" anchor="ctr"/>
            <a:lstStyle/>
            <a:p>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AutoShape 116"/>
            <p:cNvSpPr/>
            <p:nvPr/>
          </p:nvSpPr>
          <p:spPr bwMode="auto">
            <a:xfrm>
              <a:off x="152755" y="290484"/>
              <a:ext cx="60935" cy="91820"/>
            </a:xfrm>
            <a:custGeom>
              <a:avLst/>
              <a:gdLst>
                <a:gd name="T0" fmla="*/ 5443876 w 21600"/>
                <a:gd name="T1" fmla="*/ 0 h 21600"/>
                <a:gd name="T2" fmla="*/ 0 w 21600"/>
                <a:gd name="T3" fmla="*/ 42490814 h 21600"/>
                <a:gd name="T4" fmla="*/ 1815152 w 21600"/>
                <a:gd name="T5" fmla="*/ 99255235 h 21600"/>
                <a:gd name="T6" fmla="*/ 5443876 w 21600"/>
                <a:gd name="T7" fmla="*/ 127454411 h 21600"/>
                <a:gd name="T8" fmla="*/ 9074564 w 21600"/>
                <a:gd name="T9" fmla="*/ 99473401 h 21600"/>
                <a:gd name="T10" fmla="*/ 10887634 w 21600"/>
                <a:gd name="T11" fmla="*/ 42490814 h 21600"/>
                <a:gd name="T12" fmla="*/ 5443876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rgbClr val="FFFFFF"/>
            </a:solidFill>
            <a:ln>
              <a:noFill/>
            </a:ln>
            <a:effectLst/>
            <a:extLst>
              <a:ext uri="{91240B29-F687-4F45-9708-019B960494DF}">
                <a14:hiddenLine xmlns:a14="http://schemas.microsoft.com/office/drawing/2010/main" xmlns="" w="9525">
                  <a:solidFill>
                    <a:srgbClr val="000000"/>
                  </a:solidFill>
                  <a:round/>
                </a14:hiddenLine>
              </a:ext>
              <a:ext uri="{AF507438-7753-43E0-B8FC-AC1667EBCBE1}">
                <a14:hiddenEffects xmlns:a14="http://schemas.microsoft.com/office/drawing/2010/main" xmlns="">
                  <a:effectLst>
                    <a:outerShdw dist="38099" dir="2700000" algn="ctr" rotWithShape="0">
                      <a:srgbClr val="000000">
                        <a:alpha val="73996"/>
                      </a:srgbClr>
                    </a:outerShdw>
                  </a:effectLst>
                </a14:hiddenEffects>
              </a:ext>
            </a:extLst>
          </p:spPr>
          <p:txBody>
            <a:bodyPr lIns="38026" tIns="38026" rIns="38026" bIns="38026" anchor="ctr"/>
            <a:lstStyle/>
            <a:p>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组合 20"/>
          <p:cNvGrpSpPr/>
          <p:nvPr/>
        </p:nvGrpSpPr>
        <p:grpSpPr bwMode="auto">
          <a:xfrm>
            <a:off x="3794522" y="4454559"/>
            <a:ext cx="366713" cy="488951"/>
            <a:chOff x="0" y="0"/>
            <a:chExt cx="489152" cy="488316"/>
          </a:xfrm>
        </p:grpSpPr>
        <p:sp>
          <p:nvSpPr>
            <p:cNvPr id="23" name="AutoShape 128"/>
            <p:cNvSpPr/>
            <p:nvPr/>
          </p:nvSpPr>
          <p:spPr bwMode="auto">
            <a:xfrm>
              <a:off x="0" y="0"/>
              <a:ext cx="489152" cy="48831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0 h 21600"/>
                <a:gd name="T46" fmla="*/ 2147483647 w 21600"/>
                <a:gd name="T47" fmla="*/ 2147483647 h 21600"/>
                <a:gd name="T48" fmla="*/ 2147483647 w 21600"/>
                <a:gd name="T49" fmla="*/ 2147483647 h 21600"/>
                <a:gd name="T50" fmla="*/ 2147483647 w 21600"/>
                <a:gd name="T51" fmla="*/ 2147483647 h 21600"/>
                <a:gd name="T52" fmla="*/ 0 w 21600"/>
                <a:gd name="T53" fmla="*/ 2147483647 h 21600"/>
                <a:gd name="T54" fmla="*/ 0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rgbClr val="FFFFFF"/>
            </a:solidFill>
            <a:ln>
              <a:noFill/>
            </a:ln>
            <a:effectLst/>
            <a:extLst>
              <a:ext uri="{91240B29-F687-4F45-9708-019B960494DF}">
                <a14:hiddenLine xmlns:a14="http://schemas.microsoft.com/office/drawing/2010/main" xmlns="" w="9525">
                  <a:solidFill>
                    <a:srgbClr val="000000"/>
                  </a:solidFill>
                  <a:round/>
                </a14:hiddenLine>
              </a:ext>
              <a:ext uri="{AF507438-7753-43E0-B8FC-AC1667EBCBE1}">
                <a14:hiddenEffects xmlns:a14="http://schemas.microsoft.com/office/drawing/2010/main" xmlns="">
                  <a:effectLst>
                    <a:outerShdw dist="38099" dir="2700000" algn="ctr" rotWithShape="0">
                      <a:srgbClr val="000000">
                        <a:alpha val="73996"/>
                      </a:srgbClr>
                    </a:outerShdw>
                  </a:effectLst>
                </a14:hiddenEffects>
              </a:ext>
            </a:extLst>
          </p:spPr>
          <p:txBody>
            <a:bodyPr lIns="38026" tIns="38026" rIns="38026" bIns="38026" anchor="ctr"/>
            <a:lstStyle/>
            <a:p>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AutoShape 129"/>
            <p:cNvSpPr/>
            <p:nvPr/>
          </p:nvSpPr>
          <p:spPr bwMode="auto">
            <a:xfrm>
              <a:off x="305511" y="60935"/>
              <a:ext cx="121870" cy="121870"/>
            </a:xfrm>
            <a:custGeom>
              <a:avLst/>
              <a:gdLst>
                <a:gd name="T0" fmla="*/ 419633414 w 21600"/>
                <a:gd name="T1" fmla="*/ 649440100 h 21333"/>
                <a:gd name="T2" fmla="*/ 86907455 w 21600"/>
                <a:gd name="T3" fmla="*/ 297885002 h 21333"/>
                <a:gd name="T4" fmla="*/ 276949688 w 21600"/>
                <a:gd name="T5" fmla="*/ 92009611 h 21333"/>
                <a:gd name="T6" fmla="*/ 609349289 w 21600"/>
                <a:gd name="T7" fmla="*/ 445232607 h 21333"/>
                <a:gd name="T8" fmla="*/ 419633414 w 21600"/>
                <a:gd name="T9" fmla="*/ 649440100 h 21333"/>
                <a:gd name="T10" fmla="*/ 680997294 w 21600"/>
                <a:gd name="T11" fmla="*/ 392602054 h 21333"/>
                <a:gd name="T12" fmla="*/ 327790822 w 21600"/>
                <a:gd name="T13" fmla="*/ 16823973 h 21333"/>
                <a:gd name="T14" fmla="*/ 250911880 w 21600"/>
                <a:gd name="T15" fmla="*/ 5037739 h 21333"/>
                <a:gd name="T16" fmla="*/ 4676677 w 21600"/>
                <a:gd name="T17" fmla="*/ 267194876 h 21333"/>
                <a:gd name="T18" fmla="*/ 0 w 21600"/>
                <a:gd name="T19" fmla="*/ 296741196 h 21333"/>
                <a:gd name="T20" fmla="*/ 15712411 w 21600"/>
                <a:gd name="T21" fmla="*/ 349019187 h 21333"/>
                <a:gd name="T22" fmla="*/ 368757772 w 21600"/>
                <a:gd name="T23" fmla="*/ 724730138 h 21333"/>
                <a:gd name="T24" fmla="*/ 445568845 w 21600"/>
                <a:gd name="T25" fmla="*/ 736479102 h 21333"/>
                <a:gd name="T26" fmla="*/ 691997500 w 21600"/>
                <a:gd name="T27" fmla="*/ 474359075 h 21333"/>
                <a:gd name="T28" fmla="*/ 696806000 w 21600"/>
                <a:gd name="T29" fmla="*/ 444776759 h 21333"/>
                <a:gd name="T30" fmla="*/ 680997294 w 21600"/>
                <a:gd name="T31" fmla="*/ 392602054 h 213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rgbClr val="FFFFFF"/>
            </a:solidFill>
            <a:ln>
              <a:noFill/>
            </a:ln>
            <a:effectLst/>
            <a:extLst>
              <a:ext uri="{91240B29-F687-4F45-9708-019B960494DF}">
                <a14:hiddenLine xmlns:a14="http://schemas.microsoft.com/office/drawing/2010/main" xmlns="" w="9525">
                  <a:solidFill>
                    <a:srgbClr val="000000"/>
                  </a:solidFill>
                  <a:round/>
                </a14:hiddenLine>
              </a:ext>
              <a:ext uri="{AF507438-7753-43E0-B8FC-AC1667EBCBE1}">
                <a14:hiddenEffects xmlns:a14="http://schemas.microsoft.com/office/drawing/2010/main" xmlns="">
                  <a:effectLst>
                    <a:outerShdw dist="38099" dir="2700000" algn="ctr" rotWithShape="0">
                      <a:srgbClr val="000000">
                        <a:alpha val="73996"/>
                      </a:srgbClr>
                    </a:outerShdw>
                  </a:effectLst>
                </a14:hiddenEffects>
              </a:ext>
            </a:extLst>
          </p:spPr>
          <p:txBody>
            <a:bodyPr lIns="38026" tIns="38026" rIns="38026" bIns="38026" anchor="ctr"/>
            <a:lstStyle/>
            <a:p>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23"/>
          <p:cNvGrpSpPr/>
          <p:nvPr/>
        </p:nvGrpSpPr>
        <p:grpSpPr bwMode="auto">
          <a:xfrm>
            <a:off x="3752850" y="3000410"/>
            <a:ext cx="377429" cy="582612"/>
            <a:chOff x="0" y="0"/>
            <a:chExt cx="503505" cy="583591"/>
          </a:xfrm>
        </p:grpSpPr>
        <p:sp>
          <p:nvSpPr>
            <p:cNvPr id="26" name="Freeform 382"/>
            <p:cNvSpPr/>
            <p:nvPr/>
          </p:nvSpPr>
          <p:spPr bwMode="auto">
            <a:xfrm flipH="1">
              <a:off x="0" y="459423"/>
              <a:ext cx="52151" cy="53392"/>
            </a:xfrm>
            <a:custGeom>
              <a:avLst/>
              <a:gdLst>
                <a:gd name="T0" fmla="*/ 2147483647 w 168"/>
                <a:gd name="T1" fmla="*/ 2147483647 h 172"/>
                <a:gd name="T2" fmla="*/ 2147483647 w 168"/>
                <a:gd name="T3" fmla="*/ 2147483647 h 172"/>
                <a:gd name="T4" fmla="*/ 2147483647 w 168"/>
                <a:gd name="T5" fmla="*/ 2147483647 h 172"/>
                <a:gd name="T6" fmla="*/ 2147483647 w 168"/>
                <a:gd name="T7" fmla="*/ 2147483647 h 172"/>
                <a:gd name="T8" fmla="*/ 2147483647 w 168"/>
                <a:gd name="T9" fmla="*/ 2147483647 h 172"/>
                <a:gd name="T10" fmla="*/ 2147483647 w 168"/>
                <a:gd name="T11" fmla="*/ 2147483647 h 172"/>
                <a:gd name="T12" fmla="*/ 2147483647 w 168"/>
                <a:gd name="T13" fmla="*/ 0 h 172"/>
                <a:gd name="T14" fmla="*/ 2147483647 w 168"/>
                <a:gd name="T15" fmla="*/ 0 h 172"/>
                <a:gd name="T16" fmla="*/ 2147483647 w 168"/>
                <a:gd name="T17" fmla="*/ 2147483647 h 172"/>
                <a:gd name="T18" fmla="*/ 2147483647 w 168"/>
                <a:gd name="T19" fmla="*/ 2147483647 h 172"/>
                <a:gd name="T20" fmla="*/ 0 w 168"/>
                <a:gd name="T21" fmla="*/ 2147483647 h 172"/>
                <a:gd name="T22" fmla="*/ 0 w 168"/>
                <a:gd name="T23" fmla="*/ 2147483647 h 172"/>
                <a:gd name="T24" fmla="*/ 2147483647 w 168"/>
                <a:gd name="T25" fmla="*/ 2147483647 h 172"/>
                <a:gd name="T26" fmla="*/ 2147483647 w 168"/>
                <a:gd name="T27" fmla="*/ 2147483647 h 172"/>
                <a:gd name="T28" fmla="*/ 2147483647 w 168"/>
                <a:gd name="T29" fmla="*/ 2147483647 h 172"/>
                <a:gd name="T30" fmla="*/ 2147483647 w 168"/>
                <a:gd name="T31" fmla="*/ 2147483647 h 172"/>
                <a:gd name="T32" fmla="*/ 2147483647 w 168"/>
                <a:gd name="T33" fmla="*/ 2147483647 h 172"/>
                <a:gd name="T34" fmla="*/ 2147483647 w 168"/>
                <a:gd name="T35" fmla="*/ 2147483647 h 172"/>
                <a:gd name="T36" fmla="*/ 2147483647 w 168"/>
                <a:gd name="T37" fmla="*/ 2147483647 h 172"/>
                <a:gd name="T38" fmla="*/ 2147483647 w 168"/>
                <a:gd name="T39" fmla="*/ 2147483647 h 172"/>
                <a:gd name="T40" fmla="*/ 2147483647 w 168"/>
                <a:gd name="T41" fmla="*/ 2147483647 h 172"/>
                <a:gd name="T42" fmla="*/ 2147483647 w 168"/>
                <a:gd name="T43" fmla="*/ 2147483647 h 1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8" h="172">
                  <a:moveTo>
                    <a:pt x="138" y="134"/>
                  </a:moveTo>
                  <a:lnTo>
                    <a:pt x="138" y="134"/>
                  </a:lnTo>
                  <a:lnTo>
                    <a:pt x="70" y="60"/>
                  </a:lnTo>
                  <a:lnTo>
                    <a:pt x="34" y="18"/>
                  </a:lnTo>
                  <a:lnTo>
                    <a:pt x="12" y="0"/>
                  </a:lnTo>
                  <a:lnTo>
                    <a:pt x="8" y="10"/>
                  </a:lnTo>
                  <a:lnTo>
                    <a:pt x="0" y="20"/>
                  </a:lnTo>
                  <a:lnTo>
                    <a:pt x="20" y="42"/>
                  </a:lnTo>
                  <a:lnTo>
                    <a:pt x="60" y="76"/>
                  </a:lnTo>
                  <a:lnTo>
                    <a:pt x="132" y="142"/>
                  </a:lnTo>
                  <a:lnTo>
                    <a:pt x="166" y="172"/>
                  </a:lnTo>
                  <a:lnTo>
                    <a:pt x="168" y="170"/>
                  </a:lnTo>
                  <a:lnTo>
                    <a:pt x="138" y="134"/>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262" tIns="45631" rIns="91262" bIns="45631"/>
            <a:lstStyle/>
            <a:p>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383"/>
            <p:cNvSpPr/>
            <p:nvPr/>
          </p:nvSpPr>
          <p:spPr bwMode="auto">
            <a:xfrm flipH="1">
              <a:off x="0" y="459423"/>
              <a:ext cx="52151" cy="53392"/>
            </a:xfrm>
            <a:custGeom>
              <a:avLst/>
              <a:gdLst>
                <a:gd name="T0" fmla="*/ 2147483647 w 168"/>
                <a:gd name="T1" fmla="*/ 2147483647 h 172"/>
                <a:gd name="T2" fmla="*/ 2147483647 w 168"/>
                <a:gd name="T3" fmla="*/ 2147483647 h 172"/>
                <a:gd name="T4" fmla="*/ 2147483647 w 168"/>
                <a:gd name="T5" fmla="*/ 2147483647 h 172"/>
                <a:gd name="T6" fmla="*/ 2147483647 w 168"/>
                <a:gd name="T7" fmla="*/ 2147483647 h 172"/>
                <a:gd name="T8" fmla="*/ 2147483647 w 168"/>
                <a:gd name="T9" fmla="*/ 2147483647 h 172"/>
                <a:gd name="T10" fmla="*/ 2147483647 w 168"/>
                <a:gd name="T11" fmla="*/ 2147483647 h 172"/>
                <a:gd name="T12" fmla="*/ 2147483647 w 168"/>
                <a:gd name="T13" fmla="*/ 0 h 172"/>
                <a:gd name="T14" fmla="*/ 2147483647 w 168"/>
                <a:gd name="T15" fmla="*/ 0 h 172"/>
                <a:gd name="T16" fmla="*/ 2147483647 w 168"/>
                <a:gd name="T17" fmla="*/ 2147483647 h 172"/>
                <a:gd name="T18" fmla="*/ 2147483647 w 168"/>
                <a:gd name="T19" fmla="*/ 2147483647 h 172"/>
                <a:gd name="T20" fmla="*/ 0 w 168"/>
                <a:gd name="T21" fmla="*/ 2147483647 h 172"/>
                <a:gd name="T22" fmla="*/ 0 w 168"/>
                <a:gd name="T23" fmla="*/ 2147483647 h 172"/>
                <a:gd name="T24" fmla="*/ 2147483647 w 168"/>
                <a:gd name="T25" fmla="*/ 2147483647 h 172"/>
                <a:gd name="T26" fmla="*/ 2147483647 w 168"/>
                <a:gd name="T27" fmla="*/ 2147483647 h 172"/>
                <a:gd name="T28" fmla="*/ 2147483647 w 168"/>
                <a:gd name="T29" fmla="*/ 2147483647 h 172"/>
                <a:gd name="T30" fmla="*/ 2147483647 w 168"/>
                <a:gd name="T31" fmla="*/ 2147483647 h 172"/>
                <a:gd name="T32" fmla="*/ 2147483647 w 168"/>
                <a:gd name="T33" fmla="*/ 2147483647 h 172"/>
                <a:gd name="T34" fmla="*/ 2147483647 w 168"/>
                <a:gd name="T35" fmla="*/ 2147483647 h 172"/>
                <a:gd name="T36" fmla="*/ 2147483647 w 168"/>
                <a:gd name="T37" fmla="*/ 2147483647 h 172"/>
                <a:gd name="T38" fmla="*/ 2147483647 w 168"/>
                <a:gd name="T39" fmla="*/ 2147483647 h 172"/>
                <a:gd name="T40" fmla="*/ 2147483647 w 168"/>
                <a:gd name="T41" fmla="*/ 2147483647 h 172"/>
                <a:gd name="T42" fmla="*/ 2147483647 w 168"/>
                <a:gd name="T43" fmla="*/ 2147483647 h 1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8" h="172">
                  <a:moveTo>
                    <a:pt x="138" y="134"/>
                  </a:moveTo>
                  <a:lnTo>
                    <a:pt x="138" y="134"/>
                  </a:lnTo>
                  <a:lnTo>
                    <a:pt x="70" y="60"/>
                  </a:lnTo>
                  <a:lnTo>
                    <a:pt x="34" y="18"/>
                  </a:lnTo>
                  <a:lnTo>
                    <a:pt x="12" y="0"/>
                  </a:lnTo>
                  <a:lnTo>
                    <a:pt x="8" y="10"/>
                  </a:lnTo>
                  <a:lnTo>
                    <a:pt x="0" y="20"/>
                  </a:lnTo>
                  <a:lnTo>
                    <a:pt x="20" y="42"/>
                  </a:lnTo>
                  <a:lnTo>
                    <a:pt x="60" y="76"/>
                  </a:lnTo>
                  <a:lnTo>
                    <a:pt x="132" y="142"/>
                  </a:lnTo>
                  <a:lnTo>
                    <a:pt x="166" y="172"/>
                  </a:lnTo>
                  <a:lnTo>
                    <a:pt x="168" y="170"/>
                  </a:lnTo>
                  <a:lnTo>
                    <a:pt x="138" y="134"/>
                  </a:ln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262" tIns="45631" rIns="91262" bIns="45631"/>
            <a:lstStyle/>
            <a:p>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384"/>
            <p:cNvSpPr/>
            <p:nvPr/>
          </p:nvSpPr>
          <p:spPr bwMode="auto">
            <a:xfrm flipH="1">
              <a:off x="42217" y="333392"/>
              <a:ext cx="126652" cy="147760"/>
            </a:xfrm>
            <a:custGeom>
              <a:avLst/>
              <a:gdLst>
                <a:gd name="T0" fmla="*/ 2147483647 w 407"/>
                <a:gd name="T1" fmla="*/ 2147483647 h 477"/>
                <a:gd name="T2" fmla="*/ 2147483647 w 407"/>
                <a:gd name="T3" fmla="*/ 0 h 477"/>
                <a:gd name="T4" fmla="*/ 2147483647 w 407"/>
                <a:gd name="T5" fmla="*/ 0 h 477"/>
                <a:gd name="T6" fmla="*/ 2147483647 w 407"/>
                <a:gd name="T7" fmla="*/ 2147483647 h 477"/>
                <a:gd name="T8" fmla="*/ 2147483647 w 407"/>
                <a:gd name="T9" fmla="*/ 2147483647 h 477"/>
                <a:gd name="T10" fmla="*/ 2147483647 w 407"/>
                <a:gd name="T11" fmla="*/ 2147483647 h 477"/>
                <a:gd name="T12" fmla="*/ 2147483647 w 407"/>
                <a:gd name="T13" fmla="*/ 2147483647 h 477"/>
                <a:gd name="T14" fmla="*/ 2147483647 w 407"/>
                <a:gd name="T15" fmla="*/ 2147483647 h 477"/>
                <a:gd name="T16" fmla="*/ 2147483647 w 407"/>
                <a:gd name="T17" fmla="*/ 2147483647 h 477"/>
                <a:gd name="T18" fmla="*/ 2147483647 w 407"/>
                <a:gd name="T19" fmla="*/ 2147483647 h 477"/>
                <a:gd name="T20" fmla="*/ 2147483647 w 407"/>
                <a:gd name="T21" fmla="*/ 2147483647 h 477"/>
                <a:gd name="T22" fmla="*/ 2147483647 w 407"/>
                <a:gd name="T23" fmla="*/ 2147483647 h 477"/>
                <a:gd name="T24" fmla="*/ 2147483647 w 407"/>
                <a:gd name="T25" fmla="*/ 2147483647 h 477"/>
                <a:gd name="T26" fmla="*/ 2147483647 w 407"/>
                <a:gd name="T27" fmla="*/ 2147483647 h 477"/>
                <a:gd name="T28" fmla="*/ 2147483647 w 407"/>
                <a:gd name="T29" fmla="*/ 2147483647 h 477"/>
                <a:gd name="T30" fmla="*/ 2147483647 w 407"/>
                <a:gd name="T31" fmla="*/ 2147483647 h 477"/>
                <a:gd name="T32" fmla="*/ 2147483647 w 407"/>
                <a:gd name="T33" fmla="*/ 2147483647 h 477"/>
                <a:gd name="T34" fmla="*/ 2147483647 w 407"/>
                <a:gd name="T35" fmla="*/ 2147483647 h 477"/>
                <a:gd name="T36" fmla="*/ 2147483647 w 407"/>
                <a:gd name="T37" fmla="*/ 2147483647 h 477"/>
                <a:gd name="T38" fmla="*/ 0 w 407"/>
                <a:gd name="T39" fmla="*/ 2147483647 h 477"/>
                <a:gd name="T40" fmla="*/ 2147483647 w 407"/>
                <a:gd name="T41" fmla="*/ 2147483647 h 477"/>
                <a:gd name="T42" fmla="*/ 2147483647 w 407"/>
                <a:gd name="T43" fmla="*/ 2147483647 h 477"/>
                <a:gd name="T44" fmla="*/ 2147483647 w 407"/>
                <a:gd name="T45" fmla="*/ 2147483647 h 477"/>
                <a:gd name="T46" fmla="*/ 2147483647 w 407"/>
                <a:gd name="T47" fmla="*/ 2147483647 h 477"/>
                <a:gd name="T48" fmla="*/ 2147483647 w 407"/>
                <a:gd name="T49" fmla="*/ 2147483647 h 477"/>
                <a:gd name="T50" fmla="*/ 2147483647 w 407"/>
                <a:gd name="T51" fmla="*/ 2147483647 h 477"/>
                <a:gd name="T52" fmla="*/ 2147483647 w 407"/>
                <a:gd name="T53" fmla="*/ 2147483647 h 477"/>
                <a:gd name="T54" fmla="*/ 2147483647 w 407"/>
                <a:gd name="T55" fmla="*/ 2147483647 h 477"/>
                <a:gd name="T56" fmla="*/ 2147483647 w 407"/>
                <a:gd name="T57" fmla="*/ 2147483647 h 477"/>
                <a:gd name="T58" fmla="*/ 2147483647 w 407"/>
                <a:gd name="T59" fmla="*/ 2147483647 h 477"/>
                <a:gd name="T60" fmla="*/ 2147483647 w 407"/>
                <a:gd name="T61" fmla="*/ 2147483647 h 477"/>
                <a:gd name="T62" fmla="*/ 2147483647 w 407"/>
                <a:gd name="T63" fmla="*/ 2147483647 h 477"/>
                <a:gd name="T64" fmla="*/ 2147483647 w 407"/>
                <a:gd name="T65" fmla="*/ 2147483647 h 477"/>
                <a:gd name="T66" fmla="*/ 2147483647 w 407"/>
                <a:gd name="T67" fmla="*/ 2147483647 h 477"/>
                <a:gd name="T68" fmla="*/ 2147483647 w 407"/>
                <a:gd name="T69" fmla="*/ 2147483647 h 477"/>
                <a:gd name="T70" fmla="*/ 2147483647 w 407"/>
                <a:gd name="T71" fmla="*/ 2147483647 h 477"/>
                <a:gd name="T72" fmla="*/ 2147483647 w 407"/>
                <a:gd name="T73" fmla="*/ 2147483647 h 477"/>
                <a:gd name="T74" fmla="*/ 2147483647 w 407"/>
                <a:gd name="T75" fmla="*/ 2147483647 h 477"/>
                <a:gd name="T76" fmla="*/ 2147483647 w 407"/>
                <a:gd name="T77" fmla="*/ 2147483647 h 477"/>
                <a:gd name="T78" fmla="*/ 2147483647 w 407"/>
                <a:gd name="T79" fmla="*/ 2147483647 h 4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07" h="477">
                  <a:moveTo>
                    <a:pt x="407" y="311"/>
                  </a:moveTo>
                  <a:lnTo>
                    <a:pt x="96" y="0"/>
                  </a:lnTo>
                  <a:lnTo>
                    <a:pt x="98" y="6"/>
                  </a:lnTo>
                  <a:lnTo>
                    <a:pt x="100" y="14"/>
                  </a:lnTo>
                  <a:lnTo>
                    <a:pt x="100" y="26"/>
                  </a:lnTo>
                  <a:lnTo>
                    <a:pt x="96" y="40"/>
                  </a:lnTo>
                  <a:lnTo>
                    <a:pt x="92" y="54"/>
                  </a:lnTo>
                  <a:lnTo>
                    <a:pt x="86" y="72"/>
                  </a:lnTo>
                  <a:lnTo>
                    <a:pt x="78" y="88"/>
                  </a:lnTo>
                  <a:lnTo>
                    <a:pt x="70" y="106"/>
                  </a:lnTo>
                  <a:lnTo>
                    <a:pt x="60" y="121"/>
                  </a:lnTo>
                  <a:lnTo>
                    <a:pt x="50" y="135"/>
                  </a:lnTo>
                  <a:lnTo>
                    <a:pt x="40" y="147"/>
                  </a:lnTo>
                  <a:lnTo>
                    <a:pt x="30" y="155"/>
                  </a:lnTo>
                  <a:lnTo>
                    <a:pt x="20" y="163"/>
                  </a:lnTo>
                  <a:lnTo>
                    <a:pt x="12" y="167"/>
                  </a:lnTo>
                  <a:lnTo>
                    <a:pt x="6" y="167"/>
                  </a:lnTo>
                  <a:lnTo>
                    <a:pt x="0" y="165"/>
                  </a:lnTo>
                  <a:lnTo>
                    <a:pt x="311" y="477"/>
                  </a:lnTo>
                  <a:lnTo>
                    <a:pt x="317" y="475"/>
                  </a:lnTo>
                  <a:lnTo>
                    <a:pt x="331" y="469"/>
                  </a:lnTo>
                  <a:lnTo>
                    <a:pt x="341" y="463"/>
                  </a:lnTo>
                  <a:lnTo>
                    <a:pt x="353" y="455"/>
                  </a:lnTo>
                  <a:lnTo>
                    <a:pt x="365" y="443"/>
                  </a:lnTo>
                  <a:lnTo>
                    <a:pt x="375" y="427"/>
                  </a:lnTo>
                  <a:lnTo>
                    <a:pt x="383" y="417"/>
                  </a:lnTo>
                  <a:lnTo>
                    <a:pt x="387" y="407"/>
                  </a:lnTo>
                  <a:lnTo>
                    <a:pt x="395" y="387"/>
                  </a:lnTo>
                  <a:lnTo>
                    <a:pt x="401" y="371"/>
                  </a:lnTo>
                  <a:lnTo>
                    <a:pt x="405" y="353"/>
                  </a:lnTo>
                  <a:lnTo>
                    <a:pt x="407" y="339"/>
                  </a:lnTo>
                  <a:lnTo>
                    <a:pt x="407" y="319"/>
                  </a:lnTo>
                  <a:lnTo>
                    <a:pt x="407" y="311"/>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262" tIns="45631" rIns="91262" bIns="45631"/>
            <a:lstStyle/>
            <a:p>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385"/>
            <p:cNvSpPr/>
            <p:nvPr/>
          </p:nvSpPr>
          <p:spPr bwMode="auto">
            <a:xfrm flipH="1">
              <a:off x="137827" y="332150"/>
              <a:ext cx="32905" cy="53392"/>
            </a:xfrm>
            <a:custGeom>
              <a:avLst/>
              <a:gdLst>
                <a:gd name="T0" fmla="*/ 2147483647 w 106"/>
                <a:gd name="T1" fmla="*/ 2147483647 h 171"/>
                <a:gd name="T2" fmla="*/ 2147483647 w 106"/>
                <a:gd name="T3" fmla="*/ 2147483647 h 171"/>
                <a:gd name="T4" fmla="*/ 2147483647 w 106"/>
                <a:gd name="T5" fmla="*/ 2147483647 h 171"/>
                <a:gd name="T6" fmla="*/ 2147483647 w 106"/>
                <a:gd name="T7" fmla="*/ 0 h 171"/>
                <a:gd name="T8" fmla="*/ 2147483647 w 106"/>
                <a:gd name="T9" fmla="*/ 2147483647 h 171"/>
                <a:gd name="T10" fmla="*/ 2147483647 w 106"/>
                <a:gd name="T11" fmla="*/ 2147483647 h 171"/>
                <a:gd name="T12" fmla="*/ 2147483647 w 106"/>
                <a:gd name="T13" fmla="*/ 2147483647 h 171"/>
                <a:gd name="T14" fmla="*/ 2147483647 w 106"/>
                <a:gd name="T15" fmla="*/ 2147483647 h 171"/>
                <a:gd name="T16" fmla="*/ 2147483647 w 106"/>
                <a:gd name="T17" fmla="*/ 2147483647 h 171"/>
                <a:gd name="T18" fmla="*/ 2147483647 w 106"/>
                <a:gd name="T19" fmla="*/ 2147483647 h 171"/>
                <a:gd name="T20" fmla="*/ 2147483647 w 106"/>
                <a:gd name="T21" fmla="*/ 2147483647 h 171"/>
                <a:gd name="T22" fmla="*/ 2147483647 w 106"/>
                <a:gd name="T23" fmla="*/ 2147483647 h 171"/>
                <a:gd name="T24" fmla="*/ 2147483647 w 106"/>
                <a:gd name="T25" fmla="*/ 2147483647 h 171"/>
                <a:gd name="T26" fmla="*/ 2147483647 w 106"/>
                <a:gd name="T27" fmla="*/ 2147483647 h 171"/>
                <a:gd name="T28" fmla="*/ 2147483647 w 106"/>
                <a:gd name="T29" fmla="*/ 2147483647 h 171"/>
                <a:gd name="T30" fmla="*/ 2147483647 w 106"/>
                <a:gd name="T31" fmla="*/ 2147483647 h 171"/>
                <a:gd name="T32" fmla="*/ 2147483647 w 106"/>
                <a:gd name="T33" fmla="*/ 2147483647 h 171"/>
                <a:gd name="T34" fmla="*/ 2147483647 w 106"/>
                <a:gd name="T35" fmla="*/ 2147483647 h 171"/>
                <a:gd name="T36" fmla="*/ 2147483647 w 106"/>
                <a:gd name="T37" fmla="*/ 2147483647 h 171"/>
                <a:gd name="T38" fmla="*/ 2147483647 w 106"/>
                <a:gd name="T39" fmla="*/ 2147483647 h 171"/>
                <a:gd name="T40" fmla="*/ 2147483647 w 106"/>
                <a:gd name="T41" fmla="*/ 2147483647 h 171"/>
                <a:gd name="T42" fmla="*/ 2147483647 w 106"/>
                <a:gd name="T43" fmla="*/ 2147483647 h 171"/>
                <a:gd name="T44" fmla="*/ 2147483647 w 106"/>
                <a:gd name="T45" fmla="*/ 2147483647 h 171"/>
                <a:gd name="T46" fmla="*/ 2147483647 w 106"/>
                <a:gd name="T47" fmla="*/ 2147483647 h 171"/>
                <a:gd name="T48" fmla="*/ 2147483647 w 106"/>
                <a:gd name="T49" fmla="*/ 2147483647 h 171"/>
                <a:gd name="T50" fmla="*/ 2147483647 w 106"/>
                <a:gd name="T51" fmla="*/ 2147483647 h 171"/>
                <a:gd name="T52" fmla="*/ 2147483647 w 106"/>
                <a:gd name="T53" fmla="*/ 2147483647 h 171"/>
                <a:gd name="T54" fmla="*/ 0 w 106"/>
                <a:gd name="T55" fmla="*/ 2147483647 h 171"/>
                <a:gd name="T56" fmla="*/ 0 w 106"/>
                <a:gd name="T57" fmla="*/ 2147483647 h 171"/>
                <a:gd name="T58" fmla="*/ 2147483647 w 106"/>
                <a:gd name="T59" fmla="*/ 2147483647 h 171"/>
                <a:gd name="T60" fmla="*/ 2147483647 w 106"/>
                <a:gd name="T61" fmla="*/ 2147483647 h 171"/>
                <a:gd name="T62" fmla="*/ 2147483647 w 106"/>
                <a:gd name="T63" fmla="*/ 2147483647 h 171"/>
                <a:gd name="T64" fmla="*/ 2147483647 w 106"/>
                <a:gd name="T65" fmla="*/ 2147483647 h 171"/>
                <a:gd name="T66" fmla="*/ 2147483647 w 106"/>
                <a:gd name="T67" fmla="*/ 2147483647 h 171"/>
                <a:gd name="T68" fmla="*/ 2147483647 w 106"/>
                <a:gd name="T69" fmla="*/ 2147483647 h 171"/>
                <a:gd name="T70" fmla="*/ 2147483647 w 106"/>
                <a:gd name="T71" fmla="*/ 2147483647 h 171"/>
                <a:gd name="T72" fmla="*/ 2147483647 w 106"/>
                <a:gd name="T73" fmla="*/ 2147483647 h 171"/>
                <a:gd name="T74" fmla="*/ 2147483647 w 106"/>
                <a:gd name="T75" fmla="*/ 2147483647 h 171"/>
                <a:gd name="T76" fmla="*/ 2147483647 w 106"/>
                <a:gd name="T77" fmla="*/ 2147483647 h 171"/>
                <a:gd name="T78" fmla="*/ 2147483647 w 106"/>
                <a:gd name="T79" fmla="*/ 2147483647 h 171"/>
                <a:gd name="T80" fmla="*/ 2147483647 w 106"/>
                <a:gd name="T81" fmla="*/ 2147483647 h 171"/>
                <a:gd name="T82" fmla="*/ 2147483647 w 106"/>
                <a:gd name="T83" fmla="*/ 2147483647 h 171"/>
                <a:gd name="T84" fmla="*/ 2147483647 w 106"/>
                <a:gd name="T85" fmla="*/ 2147483647 h 171"/>
                <a:gd name="T86" fmla="*/ 2147483647 w 106"/>
                <a:gd name="T87" fmla="*/ 2147483647 h 171"/>
                <a:gd name="T88" fmla="*/ 2147483647 w 106"/>
                <a:gd name="T89" fmla="*/ 2147483647 h 171"/>
                <a:gd name="T90" fmla="*/ 2147483647 w 106"/>
                <a:gd name="T91" fmla="*/ 2147483647 h 171"/>
                <a:gd name="T92" fmla="*/ 2147483647 w 106"/>
                <a:gd name="T93" fmla="*/ 2147483647 h 171"/>
                <a:gd name="T94" fmla="*/ 2147483647 w 106"/>
                <a:gd name="T95" fmla="*/ 2147483647 h 171"/>
                <a:gd name="T96" fmla="*/ 2147483647 w 106"/>
                <a:gd name="T97" fmla="*/ 2147483647 h 171"/>
                <a:gd name="T98" fmla="*/ 2147483647 w 106"/>
                <a:gd name="T99" fmla="*/ 2147483647 h 171"/>
                <a:gd name="T100" fmla="*/ 2147483647 w 106"/>
                <a:gd name="T101" fmla="*/ 2147483647 h 1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6" h="171">
                  <a:moveTo>
                    <a:pt x="102" y="4"/>
                  </a:moveTo>
                  <a:lnTo>
                    <a:pt x="102" y="4"/>
                  </a:lnTo>
                  <a:lnTo>
                    <a:pt x="98" y="2"/>
                  </a:lnTo>
                  <a:lnTo>
                    <a:pt x="94" y="0"/>
                  </a:lnTo>
                  <a:lnTo>
                    <a:pt x="84" y="2"/>
                  </a:lnTo>
                  <a:lnTo>
                    <a:pt x="72" y="10"/>
                  </a:lnTo>
                  <a:lnTo>
                    <a:pt x="60" y="22"/>
                  </a:lnTo>
                  <a:lnTo>
                    <a:pt x="76" y="36"/>
                  </a:lnTo>
                  <a:lnTo>
                    <a:pt x="76" y="46"/>
                  </a:lnTo>
                  <a:lnTo>
                    <a:pt x="76" y="56"/>
                  </a:lnTo>
                  <a:lnTo>
                    <a:pt x="72" y="68"/>
                  </a:lnTo>
                  <a:lnTo>
                    <a:pt x="68" y="82"/>
                  </a:lnTo>
                  <a:lnTo>
                    <a:pt x="60" y="96"/>
                  </a:lnTo>
                  <a:lnTo>
                    <a:pt x="52" y="110"/>
                  </a:lnTo>
                  <a:lnTo>
                    <a:pt x="42" y="118"/>
                  </a:lnTo>
                  <a:lnTo>
                    <a:pt x="36" y="124"/>
                  </a:lnTo>
                  <a:lnTo>
                    <a:pt x="30" y="127"/>
                  </a:lnTo>
                  <a:lnTo>
                    <a:pt x="22" y="129"/>
                  </a:lnTo>
                  <a:lnTo>
                    <a:pt x="8" y="114"/>
                  </a:lnTo>
                  <a:lnTo>
                    <a:pt x="2" y="131"/>
                  </a:lnTo>
                  <a:lnTo>
                    <a:pt x="0" y="147"/>
                  </a:lnTo>
                  <a:lnTo>
                    <a:pt x="0" y="161"/>
                  </a:lnTo>
                  <a:lnTo>
                    <a:pt x="2" y="165"/>
                  </a:lnTo>
                  <a:lnTo>
                    <a:pt x="4" y="169"/>
                  </a:lnTo>
                  <a:lnTo>
                    <a:pt x="6" y="169"/>
                  </a:lnTo>
                  <a:lnTo>
                    <a:pt x="12" y="171"/>
                  </a:lnTo>
                  <a:lnTo>
                    <a:pt x="18" y="171"/>
                  </a:lnTo>
                  <a:lnTo>
                    <a:pt x="26" y="167"/>
                  </a:lnTo>
                  <a:lnTo>
                    <a:pt x="36" y="159"/>
                  </a:lnTo>
                  <a:lnTo>
                    <a:pt x="46" y="151"/>
                  </a:lnTo>
                  <a:lnTo>
                    <a:pt x="56" y="139"/>
                  </a:lnTo>
                  <a:lnTo>
                    <a:pt x="66" y="125"/>
                  </a:lnTo>
                  <a:lnTo>
                    <a:pt x="76" y="110"/>
                  </a:lnTo>
                  <a:lnTo>
                    <a:pt x="84" y="92"/>
                  </a:lnTo>
                  <a:lnTo>
                    <a:pt x="92" y="76"/>
                  </a:lnTo>
                  <a:lnTo>
                    <a:pt x="98" y="58"/>
                  </a:lnTo>
                  <a:lnTo>
                    <a:pt x="102" y="44"/>
                  </a:lnTo>
                  <a:lnTo>
                    <a:pt x="106" y="30"/>
                  </a:lnTo>
                  <a:lnTo>
                    <a:pt x="106" y="18"/>
                  </a:lnTo>
                  <a:lnTo>
                    <a:pt x="104" y="10"/>
                  </a:lnTo>
                  <a:lnTo>
                    <a:pt x="102" y="4"/>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262" tIns="45631" rIns="91262" bIns="45631"/>
            <a:lstStyle/>
            <a:p>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386"/>
            <p:cNvSpPr/>
            <p:nvPr/>
          </p:nvSpPr>
          <p:spPr bwMode="auto">
            <a:xfrm flipH="1">
              <a:off x="383061" y="111751"/>
              <a:ext cx="120444" cy="101197"/>
            </a:xfrm>
            <a:custGeom>
              <a:avLst/>
              <a:gdLst>
                <a:gd name="T0" fmla="*/ 2147483647 w 387"/>
                <a:gd name="T1" fmla="*/ 2147483647 h 325"/>
                <a:gd name="T2" fmla="*/ 2147483647 w 387"/>
                <a:gd name="T3" fmla="*/ 2147483647 h 325"/>
                <a:gd name="T4" fmla="*/ 2147483647 w 387"/>
                <a:gd name="T5" fmla="*/ 2147483647 h 325"/>
                <a:gd name="T6" fmla="*/ 2147483647 w 387"/>
                <a:gd name="T7" fmla="*/ 2147483647 h 325"/>
                <a:gd name="T8" fmla="*/ 2147483647 w 387"/>
                <a:gd name="T9" fmla="*/ 2147483647 h 325"/>
                <a:gd name="T10" fmla="*/ 2147483647 w 387"/>
                <a:gd name="T11" fmla="*/ 2147483647 h 325"/>
                <a:gd name="T12" fmla="*/ 2147483647 w 387"/>
                <a:gd name="T13" fmla="*/ 2147483647 h 325"/>
                <a:gd name="T14" fmla="*/ 2147483647 w 387"/>
                <a:gd name="T15" fmla="*/ 2147483647 h 325"/>
                <a:gd name="T16" fmla="*/ 2147483647 w 387"/>
                <a:gd name="T17" fmla="*/ 2147483647 h 325"/>
                <a:gd name="T18" fmla="*/ 2147483647 w 387"/>
                <a:gd name="T19" fmla="*/ 2147483647 h 325"/>
                <a:gd name="T20" fmla="*/ 2147483647 w 387"/>
                <a:gd name="T21" fmla="*/ 2147483647 h 325"/>
                <a:gd name="T22" fmla="*/ 2147483647 w 387"/>
                <a:gd name="T23" fmla="*/ 2147483647 h 325"/>
                <a:gd name="T24" fmla="*/ 2147483647 w 387"/>
                <a:gd name="T25" fmla="*/ 2147483647 h 325"/>
                <a:gd name="T26" fmla="*/ 2147483647 w 387"/>
                <a:gd name="T27" fmla="*/ 2147483647 h 325"/>
                <a:gd name="T28" fmla="*/ 2147483647 w 387"/>
                <a:gd name="T29" fmla="*/ 2147483647 h 325"/>
                <a:gd name="T30" fmla="*/ 2147483647 w 387"/>
                <a:gd name="T31" fmla="*/ 2147483647 h 325"/>
                <a:gd name="T32" fmla="*/ 2147483647 w 387"/>
                <a:gd name="T33" fmla="*/ 2147483647 h 325"/>
                <a:gd name="T34" fmla="*/ 2147483647 w 387"/>
                <a:gd name="T35" fmla="*/ 2147483647 h 325"/>
                <a:gd name="T36" fmla="*/ 2147483647 w 387"/>
                <a:gd name="T37" fmla="*/ 2147483647 h 325"/>
                <a:gd name="T38" fmla="*/ 2147483647 w 387"/>
                <a:gd name="T39" fmla="*/ 2147483647 h 325"/>
                <a:gd name="T40" fmla="*/ 2147483647 w 387"/>
                <a:gd name="T41" fmla="*/ 2147483647 h 325"/>
                <a:gd name="T42" fmla="*/ 2147483647 w 387"/>
                <a:gd name="T43" fmla="*/ 2147483647 h 325"/>
                <a:gd name="T44" fmla="*/ 2147483647 w 387"/>
                <a:gd name="T45" fmla="*/ 0 h 325"/>
                <a:gd name="T46" fmla="*/ 2147483647 w 387"/>
                <a:gd name="T47" fmla="*/ 0 h 325"/>
                <a:gd name="T48" fmla="*/ 2147483647 w 387"/>
                <a:gd name="T49" fmla="*/ 0 h 325"/>
                <a:gd name="T50" fmla="*/ 2147483647 w 387"/>
                <a:gd name="T51" fmla="*/ 2147483647 h 325"/>
                <a:gd name="T52" fmla="*/ 2147483647 w 387"/>
                <a:gd name="T53" fmla="*/ 2147483647 h 325"/>
                <a:gd name="T54" fmla="*/ 2147483647 w 387"/>
                <a:gd name="T55" fmla="*/ 2147483647 h 325"/>
                <a:gd name="T56" fmla="*/ 2147483647 w 387"/>
                <a:gd name="T57" fmla="*/ 2147483647 h 325"/>
                <a:gd name="T58" fmla="*/ 2147483647 w 387"/>
                <a:gd name="T59" fmla="*/ 2147483647 h 325"/>
                <a:gd name="T60" fmla="*/ 2147483647 w 387"/>
                <a:gd name="T61" fmla="*/ 2147483647 h 325"/>
                <a:gd name="T62" fmla="*/ 2147483647 w 387"/>
                <a:gd name="T63" fmla="*/ 2147483647 h 325"/>
                <a:gd name="T64" fmla="*/ 2147483647 w 387"/>
                <a:gd name="T65" fmla="*/ 2147483647 h 325"/>
                <a:gd name="T66" fmla="*/ 2147483647 w 387"/>
                <a:gd name="T67" fmla="*/ 2147483647 h 325"/>
                <a:gd name="T68" fmla="*/ 2147483647 w 387"/>
                <a:gd name="T69" fmla="*/ 2147483647 h 325"/>
                <a:gd name="T70" fmla="*/ 2147483647 w 387"/>
                <a:gd name="T71" fmla="*/ 2147483647 h 325"/>
                <a:gd name="T72" fmla="*/ 2147483647 w 387"/>
                <a:gd name="T73" fmla="*/ 2147483647 h 325"/>
                <a:gd name="T74" fmla="*/ 2147483647 w 387"/>
                <a:gd name="T75" fmla="*/ 2147483647 h 325"/>
                <a:gd name="T76" fmla="*/ 2147483647 w 387"/>
                <a:gd name="T77" fmla="*/ 2147483647 h 325"/>
                <a:gd name="T78" fmla="*/ 0 w 387"/>
                <a:gd name="T79" fmla="*/ 2147483647 h 325"/>
                <a:gd name="T80" fmla="*/ 0 w 387"/>
                <a:gd name="T81" fmla="*/ 2147483647 h 325"/>
                <a:gd name="T82" fmla="*/ 2147483647 w 387"/>
                <a:gd name="T83" fmla="*/ 2147483647 h 325"/>
                <a:gd name="T84" fmla="*/ 2147483647 w 387"/>
                <a:gd name="T85" fmla="*/ 2147483647 h 325"/>
                <a:gd name="T86" fmla="*/ 2147483647 w 387"/>
                <a:gd name="T87" fmla="*/ 2147483647 h 325"/>
                <a:gd name="T88" fmla="*/ 2147483647 w 387"/>
                <a:gd name="T89" fmla="*/ 2147483647 h 325"/>
                <a:gd name="T90" fmla="*/ 2147483647 w 387"/>
                <a:gd name="T91" fmla="*/ 2147483647 h 325"/>
                <a:gd name="T92" fmla="*/ 2147483647 w 387"/>
                <a:gd name="T93" fmla="*/ 2147483647 h 325"/>
                <a:gd name="T94" fmla="*/ 2147483647 w 387"/>
                <a:gd name="T95" fmla="*/ 2147483647 h 325"/>
                <a:gd name="T96" fmla="*/ 2147483647 w 387"/>
                <a:gd name="T97" fmla="*/ 2147483647 h 325"/>
                <a:gd name="T98" fmla="*/ 2147483647 w 387"/>
                <a:gd name="T99" fmla="*/ 2147483647 h 325"/>
                <a:gd name="T100" fmla="*/ 2147483647 w 387"/>
                <a:gd name="T101" fmla="*/ 2147483647 h 325"/>
                <a:gd name="T102" fmla="*/ 2147483647 w 387"/>
                <a:gd name="T103" fmla="*/ 2147483647 h 325"/>
                <a:gd name="T104" fmla="*/ 2147483647 w 387"/>
                <a:gd name="T105" fmla="*/ 2147483647 h 325"/>
                <a:gd name="T106" fmla="*/ 2147483647 w 387"/>
                <a:gd name="T107" fmla="*/ 2147483647 h 325"/>
                <a:gd name="T108" fmla="*/ 2147483647 w 387"/>
                <a:gd name="T109" fmla="*/ 2147483647 h 325"/>
                <a:gd name="T110" fmla="*/ 2147483647 w 387"/>
                <a:gd name="T111" fmla="*/ 2147483647 h 325"/>
                <a:gd name="T112" fmla="*/ 2147483647 w 387"/>
                <a:gd name="T113" fmla="*/ 2147483647 h 325"/>
                <a:gd name="T114" fmla="*/ 2147483647 w 387"/>
                <a:gd name="T115" fmla="*/ 2147483647 h 325"/>
                <a:gd name="T116" fmla="*/ 2147483647 w 387"/>
                <a:gd name="T117" fmla="*/ 2147483647 h 325"/>
                <a:gd name="T118" fmla="*/ 2147483647 w 387"/>
                <a:gd name="T119" fmla="*/ 2147483647 h 325"/>
                <a:gd name="T120" fmla="*/ 2147483647 w 387"/>
                <a:gd name="T121" fmla="*/ 2147483647 h 325"/>
                <a:gd name="T122" fmla="*/ 2147483647 w 387"/>
                <a:gd name="T123" fmla="*/ 2147483647 h 3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87" h="325">
                  <a:moveTo>
                    <a:pt x="154" y="112"/>
                  </a:moveTo>
                  <a:lnTo>
                    <a:pt x="154" y="112"/>
                  </a:lnTo>
                  <a:lnTo>
                    <a:pt x="162" y="98"/>
                  </a:lnTo>
                  <a:lnTo>
                    <a:pt x="172" y="86"/>
                  </a:lnTo>
                  <a:lnTo>
                    <a:pt x="184" y="74"/>
                  </a:lnTo>
                  <a:lnTo>
                    <a:pt x="196" y="66"/>
                  </a:lnTo>
                  <a:lnTo>
                    <a:pt x="210" y="58"/>
                  </a:lnTo>
                  <a:lnTo>
                    <a:pt x="224" y="52"/>
                  </a:lnTo>
                  <a:lnTo>
                    <a:pt x="240" y="48"/>
                  </a:lnTo>
                  <a:lnTo>
                    <a:pt x="255" y="44"/>
                  </a:lnTo>
                  <a:lnTo>
                    <a:pt x="271" y="42"/>
                  </a:lnTo>
                  <a:lnTo>
                    <a:pt x="287" y="40"/>
                  </a:lnTo>
                  <a:lnTo>
                    <a:pt x="321" y="42"/>
                  </a:lnTo>
                  <a:lnTo>
                    <a:pt x="355" y="48"/>
                  </a:lnTo>
                  <a:lnTo>
                    <a:pt x="387" y="58"/>
                  </a:lnTo>
                  <a:lnTo>
                    <a:pt x="387" y="56"/>
                  </a:lnTo>
                  <a:lnTo>
                    <a:pt x="357" y="40"/>
                  </a:lnTo>
                  <a:lnTo>
                    <a:pt x="323" y="26"/>
                  </a:lnTo>
                  <a:lnTo>
                    <a:pt x="289" y="14"/>
                  </a:lnTo>
                  <a:lnTo>
                    <a:pt x="257" y="6"/>
                  </a:lnTo>
                  <a:lnTo>
                    <a:pt x="224" y="0"/>
                  </a:lnTo>
                  <a:lnTo>
                    <a:pt x="192" y="0"/>
                  </a:lnTo>
                  <a:lnTo>
                    <a:pt x="178" y="0"/>
                  </a:lnTo>
                  <a:lnTo>
                    <a:pt x="162" y="2"/>
                  </a:lnTo>
                  <a:lnTo>
                    <a:pt x="148" y="6"/>
                  </a:lnTo>
                  <a:lnTo>
                    <a:pt x="134" y="10"/>
                  </a:lnTo>
                  <a:lnTo>
                    <a:pt x="110" y="22"/>
                  </a:lnTo>
                  <a:lnTo>
                    <a:pt x="90" y="32"/>
                  </a:lnTo>
                  <a:lnTo>
                    <a:pt x="70" y="44"/>
                  </a:lnTo>
                  <a:lnTo>
                    <a:pt x="54" y="56"/>
                  </a:lnTo>
                  <a:lnTo>
                    <a:pt x="42" y="68"/>
                  </a:lnTo>
                  <a:lnTo>
                    <a:pt x="30" y="82"/>
                  </a:lnTo>
                  <a:lnTo>
                    <a:pt x="20" y="94"/>
                  </a:lnTo>
                  <a:lnTo>
                    <a:pt x="14" y="108"/>
                  </a:lnTo>
                  <a:lnTo>
                    <a:pt x="8" y="124"/>
                  </a:lnTo>
                  <a:lnTo>
                    <a:pt x="4" y="138"/>
                  </a:lnTo>
                  <a:lnTo>
                    <a:pt x="0" y="154"/>
                  </a:lnTo>
                  <a:lnTo>
                    <a:pt x="0" y="168"/>
                  </a:lnTo>
                  <a:lnTo>
                    <a:pt x="2" y="202"/>
                  </a:lnTo>
                  <a:lnTo>
                    <a:pt x="6" y="234"/>
                  </a:lnTo>
                  <a:lnTo>
                    <a:pt x="12" y="252"/>
                  </a:lnTo>
                  <a:lnTo>
                    <a:pt x="20" y="268"/>
                  </a:lnTo>
                  <a:lnTo>
                    <a:pt x="30" y="283"/>
                  </a:lnTo>
                  <a:lnTo>
                    <a:pt x="42" y="295"/>
                  </a:lnTo>
                  <a:lnTo>
                    <a:pt x="58" y="305"/>
                  </a:lnTo>
                  <a:lnTo>
                    <a:pt x="76" y="315"/>
                  </a:lnTo>
                  <a:lnTo>
                    <a:pt x="94" y="321"/>
                  </a:lnTo>
                  <a:lnTo>
                    <a:pt x="116" y="325"/>
                  </a:lnTo>
                  <a:lnTo>
                    <a:pt x="112" y="299"/>
                  </a:lnTo>
                  <a:lnTo>
                    <a:pt x="112" y="271"/>
                  </a:lnTo>
                  <a:lnTo>
                    <a:pt x="112" y="244"/>
                  </a:lnTo>
                  <a:lnTo>
                    <a:pt x="116" y="216"/>
                  </a:lnTo>
                  <a:lnTo>
                    <a:pt x="122" y="190"/>
                  </a:lnTo>
                  <a:lnTo>
                    <a:pt x="130" y="162"/>
                  </a:lnTo>
                  <a:lnTo>
                    <a:pt x="140" y="136"/>
                  </a:lnTo>
                  <a:lnTo>
                    <a:pt x="154" y="112"/>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262" tIns="45631" rIns="91262" bIns="45631"/>
            <a:lstStyle/>
            <a:p>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387"/>
            <p:cNvSpPr/>
            <p:nvPr/>
          </p:nvSpPr>
          <p:spPr bwMode="auto">
            <a:xfrm flipH="1">
              <a:off x="368782" y="9312"/>
              <a:ext cx="45322" cy="119823"/>
            </a:xfrm>
            <a:custGeom>
              <a:avLst/>
              <a:gdLst>
                <a:gd name="T0" fmla="*/ 2147483647 w 146"/>
                <a:gd name="T1" fmla="*/ 2147483647 h 387"/>
                <a:gd name="T2" fmla="*/ 2147483647 w 146"/>
                <a:gd name="T3" fmla="*/ 2147483647 h 387"/>
                <a:gd name="T4" fmla="*/ 2147483647 w 146"/>
                <a:gd name="T5" fmla="*/ 2147483647 h 387"/>
                <a:gd name="T6" fmla="*/ 2147483647 w 146"/>
                <a:gd name="T7" fmla="*/ 2147483647 h 387"/>
                <a:gd name="T8" fmla="*/ 2147483647 w 146"/>
                <a:gd name="T9" fmla="*/ 2147483647 h 387"/>
                <a:gd name="T10" fmla="*/ 2147483647 w 146"/>
                <a:gd name="T11" fmla="*/ 0 h 387"/>
                <a:gd name="T12" fmla="*/ 2147483647 w 146"/>
                <a:gd name="T13" fmla="*/ 0 h 387"/>
                <a:gd name="T14" fmla="*/ 2147483647 w 146"/>
                <a:gd name="T15" fmla="*/ 2147483647 h 387"/>
                <a:gd name="T16" fmla="*/ 2147483647 w 146"/>
                <a:gd name="T17" fmla="*/ 2147483647 h 387"/>
                <a:gd name="T18" fmla="*/ 2147483647 w 146"/>
                <a:gd name="T19" fmla="*/ 2147483647 h 387"/>
                <a:gd name="T20" fmla="*/ 2147483647 w 146"/>
                <a:gd name="T21" fmla="*/ 2147483647 h 387"/>
                <a:gd name="T22" fmla="*/ 2147483647 w 146"/>
                <a:gd name="T23" fmla="*/ 2147483647 h 387"/>
                <a:gd name="T24" fmla="*/ 2147483647 w 146"/>
                <a:gd name="T25" fmla="*/ 2147483647 h 387"/>
                <a:gd name="T26" fmla="*/ 2147483647 w 146"/>
                <a:gd name="T27" fmla="*/ 2147483647 h 387"/>
                <a:gd name="T28" fmla="*/ 2147483647 w 146"/>
                <a:gd name="T29" fmla="*/ 2147483647 h 387"/>
                <a:gd name="T30" fmla="*/ 2147483647 w 146"/>
                <a:gd name="T31" fmla="*/ 2147483647 h 387"/>
                <a:gd name="T32" fmla="*/ 2147483647 w 146"/>
                <a:gd name="T33" fmla="*/ 2147483647 h 387"/>
                <a:gd name="T34" fmla="*/ 2147483647 w 146"/>
                <a:gd name="T35" fmla="*/ 2147483647 h 387"/>
                <a:gd name="T36" fmla="*/ 2147483647 w 146"/>
                <a:gd name="T37" fmla="*/ 2147483647 h 387"/>
                <a:gd name="T38" fmla="*/ 0 w 146"/>
                <a:gd name="T39" fmla="*/ 2147483647 h 387"/>
                <a:gd name="T40" fmla="*/ 0 w 146"/>
                <a:gd name="T41" fmla="*/ 2147483647 h 387"/>
                <a:gd name="T42" fmla="*/ 0 w 146"/>
                <a:gd name="T43" fmla="*/ 2147483647 h 387"/>
                <a:gd name="T44" fmla="*/ 2147483647 w 146"/>
                <a:gd name="T45" fmla="*/ 2147483647 h 387"/>
                <a:gd name="T46" fmla="*/ 2147483647 w 146"/>
                <a:gd name="T47" fmla="*/ 2147483647 h 387"/>
                <a:gd name="T48" fmla="*/ 2147483647 w 146"/>
                <a:gd name="T49" fmla="*/ 2147483647 h 387"/>
                <a:gd name="T50" fmla="*/ 2147483647 w 146"/>
                <a:gd name="T51" fmla="*/ 2147483647 h 387"/>
                <a:gd name="T52" fmla="*/ 2147483647 w 146"/>
                <a:gd name="T53" fmla="*/ 2147483647 h 387"/>
                <a:gd name="T54" fmla="*/ 2147483647 w 146"/>
                <a:gd name="T55" fmla="*/ 2147483647 h 387"/>
                <a:gd name="T56" fmla="*/ 2147483647 w 146"/>
                <a:gd name="T57" fmla="*/ 2147483647 h 387"/>
                <a:gd name="T58" fmla="*/ 2147483647 w 146"/>
                <a:gd name="T59" fmla="*/ 2147483647 h 387"/>
                <a:gd name="T60" fmla="*/ 2147483647 w 146"/>
                <a:gd name="T61" fmla="*/ 2147483647 h 387"/>
                <a:gd name="T62" fmla="*/ 2147483647 w 146"/>
                <a:gd name="T63" fmla="*/ 2147483647 h 387"/>
                <a:gd name="T64" fmla="*/ 2147483647 w 146"/>
                <a:gd name="T65" fmla="*/ 2147483647 h 387"/>
                <a:gd name="T66" fmla="*/ 2147483647 w 146"/>
                <a:gd name="T67" fmla="*/ 2147483647 h 387"/>
                <a:gd name="T68" fmla="*/ 2147483647 w 146"/>
                <a:gd name="T69" fmla="*/ 2147483647 h 387"/>
                <a:gd name="T70" fmla="*/ 2147483647 w 146"/>
                <a:gd name="T71" fmla="*/ 2147483647 h 387"/>
                <a:gd name="T72" fmla="*/ 2147483647 w 146"/>
                <a:gd name="T73" fmla="*/ 2147483647 h 387"/>
                <a:gd name="T74" fmla="*/ 2147483647 w 146"/>
                <a:gd name="T75" fmla="*/ 2147483647 h 387"/>
                <a:gd name="T76" fmla="*/ 2147483647 w 146"/>
                <a:gd name="T77" fmla="*/ 2147483647 h 387"/>
                <a:gd name="T78" fmla="*/ 2147483647 w 146"/>
                <a:gd name="T79" fmla="*/ 2147483647 h 387"/>
                <a:gd name="T80" fmla="*/ 2147483647 w 146"/>
                <a:gd name="T81" fmla="*/ 2147483647 h 387"/>
                <a:gd name="T82" fmla="*/ 2147483647 w 146"/>
                <a:gd name="T83" fmla="*/ 2147483647 h 387"/>
                <a:gd name="T84" fmla="*/ 2147483647 w 146"/>
                <a:gd name="T85" fmla="*/ 2147483647 h 387"/>
                <a:gd name="T86" fmla="*/ 2147483647 w 146"/>
                <a:gd name="T87" fmla="*/ 2147483647 h 3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6" h="387">
                  <a:moveTo>
                    <a:pt x="78" y="73"/>
                  </a:moveTo>
                  <a:lnTo>
                    <a:pt x="78" y="73"/>
                  </a:lnTo>
                  <a:lnTo>
                    <a:pt x="92" y="51"/>
                  </a:lnTo>
                  <a:lnTo>
                    <a:pt x="110" y="32"/>
                  </a:lnTo>
                  <a:lnTo>
                    <a:pt x="128" y="14"/>
                  </a:lnTo>
                  <a:lnTo>
                    <a:pt x="146" y="0"/>
                  </a:lnTo>
                  <a:lnTo>
                    <a:pt x="116" y="8"/>
                  </a:lnTo>
                  <a:lnTo>
                    <a:pt x="88" y="20"/>
                  </a:lnTo>
                  <a:lnTo>
                    <a:pt x="74" y="26"/>
                  </a:lnTo>
                  <a:lnTo>
                    <a:pt x="62" y="34"/>
                  </a:lnTo>
                  <a:lnTo>
                    <a:pt x="50" y="43"/>
                  </a:lnTo>
                  <a:lnTo>
                    <a:pt x="40" y="53"/>
                  </a:lnTo>
                  <a:lnTo>
                    <a:pt x="30" y="65"/>
                  </a:lnTo>
                  <a:lnTo>
                    <a:pt x="22" y="79"/>
                  </a:lnTo>
                  <a:lnTo>
                    <a:pt x="16" y="95"/>
                  </a:lnTo>
                  <a:lnTo>
                    <a:pt x="10" y="111"/>
                  </a:lnTo>
                  <a:lnTo>
                    <a:pt x="6" y="131"/>
                  </a:lnTo>
                  <a:lnTo>
                    <a:pt x="2" y="151"/>
                  </a:lnTo>
                  <a:lnTo>
                    <a:pt x="0" y="175"/>
                  </a:lnTo>
                  <a:lnTo>
                    <a:pt x="0" y="199"/>
                  </a:lnTo>
                  <a:lnTo>
                    <a:pt x="2" y="223"/>
                  </a:lnTo>
                  <a:lnTo>
                    <a:pt x="8" y="247"/>
                  </a:lnTo>
                  <a:lnTo>
                    <a:pt x="16" y="271"/>
                  </a:lnTo>
                  <a:lnTo>
                    <a:pt x="30" y="295"/>
                  </a:lnTo>
                  <a:lnTo>
                    <a:pt x="44" y="319"/>
                  </a:lnTo>
                  <a:lnTo>
                    <a:pt x="62" y="343"/>
                  </a:lnTo>
                  <a:lnTo>
                    <a:pt x="80" y="365"/>
                  </a:lnTo>
                  <a:lnTo>
                    <a:pt x="100" y="387"/>
                  </a:lnTo>
                  <a:lnTo>
                    <a:pt x="102" y="385"/>
                  </a:lnTo>
                  <a:lnTo>
                    <a:pt x="86" y="347"/>
                  </a:lnTo>
                  <a:lnTo>
                    <a:pt x="72" y="305"/>
                  </a:lnTo>
                  <a:lnTo>
                    <a:pt x="62" y="263"/>
                  </a:lnTo>
                  <a:lnTo>
                    <a:pt x="56" y="221"/>
                  </a:lnTo>
                  <a:lnTo>
                    <a:pt x="54" y="181"/>
                  </a:lnTo>
                  <a:lnTo>
                    <a:pt x="54" y="161"/>
                  </a:lnTo>
                  <a:lnTo>
                    <a:pt x="56" y="141"/>
                  </a:lnTo>
                  <a:lnTo>
                    <a:pt x="60" y="123"/>
                  </a:lnTo>
                  <a:lnTo>
                    <a:pt x="64" y="105"/>
                  </a:lnTo>
                  <a:lnTo>
                    <a:pt x="70" y="89"/>
                  </a:lnTo>
                  <a:lnTo>
                    <a:pt x="78" y="73"/>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262" tIns="45631" rIns="91262" bIns="45631"/>
            <a:lstStyle/>
            <a:p>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388"/>
            <p:cNvSpPr/>
            <p:nvPr/>
          </p:nvSpPr>
          <p:spPr bwMode="auto">
            <a:xfrm flipH="1">
              <a:off x="338981" y="124168"/>
              <a:ext cx="129757" cy="146519"/>
            </a:xfrm>
            <a:custGeom>
              <a:avLst/>
              <a:gdLst>
                <a:gd name="T0" fmla="*/ 2147483647 w 417"/>
                <a:gd name="T1" fmla="*/ 2147483647 h 471"/>
                <a:gd name="T2" fmla="*/ 2147483647 w 417"/>
                <a:gd name="T3" fmla="*/ 2147483647 h 471"/>
                <a:gd name="T4" fmla="*/ 2147483647 w 417"/>
                <a:gd name="T5" fmla="*/ 2147483647 h 471"/>
                <a:gd name="T6" fmla="*/ 2147483647 w 417"/>
                <a:gd name="T7" fmla="*/ 2147483647 h 471"/>
                <a:gd name="T8" fmla="*/ 2147483647 w 417"/>
                <a:gd name="T9" fmla="*/ 0 h 471"/>
                <a:gd name="T10" fmla="*/ 2147483647 w 417"/>
                <a:gd name="T11" fmla="*/ 2147483647 h 471"/>
                <a:gd name="T12" fmla="*/ 2147483647 w 417"/>
                <a:gd name="T13" fmla="*/ 2147483647 h 471"/>
                <a:gd name="T14" fmla="*/ 2147483647 w 417"/>
                <a:gd name="T15" fmla="*/ 2147483647 h 471"/>
                <a:gd name="T16" fmla="*/ 2147483647 w 417"/>
                <a:gd name="T17" fmla="*/ 2147483647 h 471"/>
                <a:gd name="T18" fmla="*/ 2147483647 w 417"/>
                <a:gd name="T19" fmla="*/ 2147483647 h 471"/>
                <a:gd name="T20" fmla="*/ 2147483647 w 417"/>
                <a:gd name="T21" fmla="*/ 2147483647 h 471"/>
                <a:gd name="T22" fmla="*/ 2147483647 w 417"/>
                <a:gd name="T23" fmla="*/ 2147483647 h 471"/>
                <a:gd name="T24" fmla="*/ 0 w 417"/>
                <a:gd name="T25" fmla="*/ 2147483647 h 471"/>
                <a:gd name="T26" fmla="*/ 0 w 417"/>
                <a:gd name="T27" fmla="*/ 2147483647 h 471"/>
                <a:gd name="T28" fmla="*/ 2147483647 w 417"/>
                <a:gd name="T29" fmla="*/ 2147483647 h 471"/>
                <a:gd name="T30" fmla="*/ 2147483647 w 417"/>
                <a:gd name="T31" fmla="*/ 2147483647 h 471"/>
                <a:gd name="T32" fmla="*/ 2147483647 w 417"/>
                <a:gd name="T33" fmla="*/ 2147483647 h 471"/>
                <a:gd name="T34" fmla="*/ 2147483647 w 417"/>
                <a:gd name="T35" fmla="*/ 2147483647 h 471"/>
                <a:gd name="T36" fmla="*/ 2147483647 w 417"/>
                <a:gd name="T37" fmla="*/ 2147483647 h 471"/>
                <a:gd name="T38" fmla="*/ 2147483647 w 417"/>
                <a:gd name="T39" fmla="*/ 2147483647 h 471"/>
                <a:gd name="T40" fmla="*/ 2147483647 w 417"/>
                <a:gd name="T41" fmla="*/ 2147483647 h 471"/>
                <a:gd name="T42" fmla="*/ 2147483647 w 417"/>
                <a:gd name="T43" fmla="*/ 2147483647 h 471"/>
                <a:gd name="T44" fmla="*/ 2147483647 w 417"/>
                <a:gd name="T45" fmla="*/ 2147483647 h 471"/>
                <a:gd name="T46" fmla="*/ 2147483647 w 417"/>
                <a:gd name="T47" fmla="*/ 2147483647 h 471"/>
                <a:gd name="T48" fmla="*/ 2147483647 w 417"/>
                <a:gd name="T49" fmla="*/ 2147483647 h 471"/>
                <a:gd name="T50" fmla="*/ 2147483647 w 417"/>
                <a:gd name="T51" fmla="*/ 2147483647 h 471"/>
                <a:gd name="T52" fmla="*/ 2147483647 w 417"/>
                <a:gd name="T53" fmla="*/ 2147483647 h 471"/>
                <a:gd name="T54" fmla="*/ 2147483647 w 417"/>
                <a:gd name="T55" fmla="*/ 2147483647 h 471"/>
                <a:gd name="T56" fmla="*/ 2147483647 w 417"/>
                <a:gd name="T57" fmla="*/ 2147483647 h 471"/>
                <a:gd name="T58" fmla="*/ 2147483647 w 417"/>
                <a:gd name="T59" fmla="*/ 2147483647 h 471"/>
                <a:gd name="T60" fmla="*/ 2147483647 w 417"/>
                <a:gd name="T61" fmla="*/ 2147483647 h 471"/>
                <a:gd name="T62" fmla="*/ 2147483647 w 417"/>
                <a:gd name="T63" fmla="*/ 2147483647 h 471"/>
                <a:gd name="T64" fmla="*/ 2147483647 w 417"/>
                <a:gd name="T65" fmla="*/ 2147483647 h 471"/>
                <a:gd name="T66" fmla="*/ 2147483647 w 417"/>
                <a:gd name="T67" fmla="*/ 2147483647 h 4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7" h="471">
                  <a:moveTo>
                    <a:pt x="387" y="152"/>
                  </a:moveTo>
                  <a:lnTo>
                    <a:pt x="387" y="152"/>
                  </a:lnTo>
                  <a:lnTo>
                    <a:pt x="315" y="70"/>
                  </a:lnTo>
                  <a:lnTo>
                    <a:pt x="289" y="38"/>
                  </a:lnTo>
                  <a:lnTo>
                    <a:pt x="279" y="26"/>
                  </a:lnTo>
                  <a:lnTo>
                    <a:pt x="275" y="18"/>
                  </a:lnTo>
                  <a:lnTo>
                    <a:pt x="243" y="8"/>
                  </a:lnTo>
                  <a:lnTo>
                    <a:pt x="209" y="2"/>
                  </a:lnTo>
                  <a:lnTo>
                    <a:pt x="175" y="0"/>
                  </a:lnTo>
                  <a:lnTo>
                    <a:pt x="159" y="2"/>
                  </a:lnTo>
                  <a:lnTo>
                    <a:pt x="143" y="4"/>
                  </a:lnTo>
                  <a:lnTo>
                    <a:pt x="128" y="8"/>
                  </a:lnTo>
                  <a:lnTo>
                    <a:pt x="112" y="12"/>
                  </a:lnTo>
                  <a:lnTo>
                    <a:pt x="98" y="18"/>
                  </a:lnTo>
                  <a:lnTo>
                    <a:pt x="84" y="26"/>
                  </a:lnTo>
                  <a:lnTo>
                    <a:pt x="72" y="34"/>
                  </a:lnTo>
                  <a:lnTo>
                    <a:pt x="60" y="46"/>
                  </a:lnTo>
                  <a:lnTo>
                    <a:pt x="50" y="58"/>
                  </a:lnTo>
                  <a:lnTo>
                    <a:pt x="42" y="72"/>
                  </a:lnTo>
                  <a:lnTo>
                    <a:pt x="28" y="96"/>
                  </a:lnTo>
                  <a:lnTo>
                    <a:pt x="18" y="122"/>
                  </a:lnTo>
                  <a:lnTo>
                    <a:pt x="10" y="150"/>
                  </a:lnTo>
                  <a:lnTo>
                    <a:pt x="4" y="176"/>
                  </a:lnTo>
                  <a:lnTo>
                    <a:pt x="0" y="204"/>
                  </a:lnTo>
                  <a:lnTo>
                    <a:pt x="0" y="231"/>
                  </a:lnTo>
                  <a:lnTo>
                    <a:pt x="0" y="259"/>
                  </a:lnTo>
                  <a:lnTo>
                    <a:pt x="4" y="285"/>
                  </a:lnTo>
                  <a:lnTo>
                    <a:pt x="8" y="305"/>
                  </a:lnTo>
                  <a:lnTo>
                    <a:pt x="14" y="325"/>
                  </a:lnTo>
                  <a:lnTo>
                    <a:pt x="20" y="343"/>
                  </a:lnTo>
                  <a:lnTo>
                    <a:pt x="28" y="361"/>
                  </a:lnTo>
                  <a:lnTo>
                    <a:pt x="36" y="379"/>
                  </a:lnTo>
                  <a:lnTo>
                    <a:pt x="46" y="395"/>
                  </a:lnTo>
                  <a:lnTo>
                    <a:pt x="58" y="409"/>
                  </a:lnTo>
                  <a:lnTo>
                    <a:pt x="70" y="423"/>
                  </a:lnTo>
                  <a:lnTo>
                    <a:pt x="86" y="437"/>
                  </a:lnTo>
                  <a:lnTo>
                    <a:pt x="102" y="449"/>
                  </a:lnTo>
                  <a:lnTo>
                    <a:pt x="120" y="457"/>
                  </a:lnTo>
                  <a:lnTo>
                    <a:pt x="137" y="465"/>
                  </a:lnTo>
                  <a:lnTo>
                    <a:pt x="153" y="469"/>
                  </a:lnTo>
                  <a:lnTo>
                    <a:pt x="171" y="471"/>
                  </a:lnTo>
                  <a:lnTo>
                    <a:pt x="191" y="471"/>
                  </a:lnTo>
                  <a:lnTo>
                    <a:pt x="209" y="467"/>
                  </a:lnTo>
                  <a:lnTo>
                    <a:pt x="227" y="463"/>
                  </a:lnTo>
                  <a:lnTo>
                    <a:pt x="243" y="455"/>
                  </a:lnTo>
                  <a:lnTo>
                    <a:pt x="261" y="445"/>
                  </a:lnTo>
                  <a:lnTo>
                    <a:pt x="277" y="433"/>
                  </a:lnTo>
                  <a:lnTo>
                    <a:pt x="293" y="421"/>
                  </a:lnTo>
                  <a:lnTo>
                    <a:pt x="309" y="405"/>
                  </a:lnTo>
                  <a:lnTo>
                    <a:pt x="323" y="385"/>
                  </a:lnTo>
                  <a:lnTo>
                    <a:pt x="335" y="365"/>
                  </a:lnTo>
                  <a:lnTo>
                    <a:pt x="361" y="319"/>
                  </a:lnTo>
                  <a:lnTo>
                    <a:pt x="385" y="275"/>
                  </a:lnTo>
                  <a:lnTo>
                    <a:pt x="395" y="255"/>
                  </a:lnTo>
                  <a:lnTo>
                    <a:pt x="403" y="235"/>
                  </a:lnTo>
                  <a:lnTo>
                    <a:pt x="409" y="214"/>
                  </a:lnTo>
                  <a:lnTo>
                    <a:pt x="413" y="196"/>
                  </a:lnTo>
                  <a:lnTo>
                    <a:pt x="417" y="186"/>
                  </a:lnTo>
                  <a:lnTo>
                    <a:pt x="415" y="182"/>
                  </a:lnTo>
                  <a:lnTo>
                    <a:pt x="387" y="152"/>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262" tIns="45631" rIns="91262" bIns="45631"/>
            <a:lstStyle/>
            <a:p>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389"/>
            <p:cNvSpPr/>
            <p:nvPr/>
          </p:nvSpPr>
          <p:spPr bwMode="auto">
            <a:xfrm flipH="1">
              <a:off x="285588" y="0"/>
              <a:ext cx="111752" cy="170111"/>
            </a:xfrm>
            <a:custGeom>
              <a:avLst/>
              <a:gdLst>
                <a:gd name="T0" fmla="*/ 2147483647 w 360"/>
                <a:gd name="T1" fmla="*/ 2147483647 h 549"/>
                <a:gd name="T2" fmla="*/ 2147483647 w 360"/>
                <a:gd name="T3" fmla="*/ 2147483647 h 549"/>
                <a:gd name="T4" fmla="*/ 2147483647 w 360"/>
                <a:gd name="T5" fmla="*/ 2147483647 h 549"/>
                <a:gd name="T6" fmla="*/ 0 w 360"/>
                <a:gd name="T7" fmla="*/ 2147483647 h 549"/>
                <a:gd name="T8" fmla="*/ 2147483647 w 360"/>
                <a:gd name="T9" fmla="*/ 2147483647 h 549"/>
                <a:gd name="T10" fmla="*/ 2147483647 w 360"/>
                <a:gd name="T11" fmla="*/ 2147483647 h 549"/>
                <a:gd name="T12" fmla="*/ 2147483647 w 360"/>
                <a:gd name="T13" fmla="*/ 2147483647 h 549"/>
                <a:gd name="T14" fmla="*/ 2147483647 w 360"/>
                <a:gd name="T15" fmla="*/ 2147483647 h 549"/>
                <a:gd name="T16" fmla="*/ 2147483647 w 360"/>
                <a:gd name="T17" fmla="*/ 2147483647 h 549"/>
                <a:gd name="T18" fmla="*/ 2147483647 w 360"/>
                <a:gd name="T19" fmla="*/ 2147483647 h 549"/>
                <a:gd name="T20" fmla="*/ 2147483647 w 360"/>
                <a:gd name="T21" fmla="*/ 2147483647 h 549"/>
                <a:gd name="T22" fmla="*/ 2147483647 w 360"/>
                <a:gd name="T23" fmla="*/ 2147483647 h 549"/>
                <a:gd name="T24" fmla="*/ 2147483647 w 360"/>
                <a:gd name="T25" fmla="*/ 2147483647 h 549"/>
                <a:gd name="T26" fmla="*/ 2147483647 w 360"/>
                <a:gd name="T27" fmla="*/ 2147483647 h 549"/>
                <a:gd name="T28" fmla="*/ 2147483647 w 360"/>
                <a:gd name="T29" fmla="*/ 2147483647 h 549"/>
                <a:gd name="T30" fmla="*/ 2147483647 w 360"/>
                <a:gd name="T31" fmla="*/ 2147483647 h 549"/>
                <a:gd name="T32" fmla="*/ 2147483647 w 360"/>
                <a:gd name="T33" fmla="*/ 2147483647 h 549"/>
                <a:gd name="T34" fmla="*/ 2147483647 w 360"/>
                <a:gd name="T35" fmla="*/ 2147483647 h 549"/>
                <a:gd name="T36" fmla="*/ 2147483647 w 360"/>
                <a:gd name="T37" fmla="*/ 2147483647 h 549"/>
                <a:gd name="T38" fmla="*/ 2147483647 w 360"/>
                <a:gd name="T39" fmla="*/ 2147483647 h 549"/>
                <a:gd name="T40" fmla="*/ 2147483647 w 360"/>
                <a:gd name="T41" fmla="*/ 2147483647 h 549"/>
                <a:gd name="T42" fmla="*/ 2147483647 w 360"/>
                <a:gd name="T43" fmla="*/ 2147483647 h 549"/>
                <a:gd name="T44" fmla="*/ 2147483647 w 360"/>
                <a:gd name="T45" fmla="*/ 2147483647 h 549"/>
                <a:gd name="T46" fmla="*/ 2147483647 w 360"/>
                <a:gd name="T47" fmla="*/ 2147483647 h 549"/>
                <a:gd name="T48" fmla="*/ 2147483647 w 360"/>
                <a:gd name="T49" fmla="*/ 2147483647 h 549"/>
                <a:gd name="T50" fmla="*/ 2147483647 w 360"/>
                <a:gd name="T51" fmla="*/ 2147483647 h 549"/>
                <a:gd name="T52" fmla="*/ 2147483647 w 360"/>
                <a:gd name="T53" fmla="*/ 2147483647 h 549"/>
                <a:gd name="T54" fmla="*/ 2147483647 w 360"/>
                <a:gd name="T55" fmla="*/ 0 h 549"/>
                <a:gd name="T56" fmla="*/ 2147483647 w 360"/>
                <a:gd name="T57" fmla="*/ 2147483647 h 549"/>
                <a:gd name="T58" fmla="*/ 2147483647 w 360"/>
                <a:gd name="T59" fmla="*/ 2147483647 h 549"/>
                <a:gd name="T60" fmla="*/ 2147483647 w 360"/>
                <a:gd name="T61" fmla="*/ 2147483647 h 549"/>
                <a:gd name="T62" fmla="*/ 2147483647 w 360"/>
                <a:gd name="T63" fmla="*/ 2147483647 h 549"/>
                <a:gd name="T64" fmla="*/ 2147483647 w 360"/>
                <a:gd name="T65" fmla="*/ 2147483647 h 5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0" h="549">
                  <a:moveTo>
                    <a:pt x="24" y="103"/>
                  </a:moveTo>
                  <a:lnTo>
                    <a:pt x="24" y="103"/>
                  </a:lnTo>
                  <a:lnTo>
                    <a:pt x="16" y="119"/>
                  </a:lnTo>
                  <a:lnTo>
                    <a:pt x="10" y="135"/>
                  </a:lnTo>
                  <a:lnTo>
                    <a:pt x="6" y="153"/>
                  </a:lnTo>
                  <a:lnTo>
                    <a:pt x="2" y="171"/>
                  </a:lnTo>
                  <a:lnTo>
                    <a:pt x="0" y="191"/>
                  </a:lnTo>
                  <a:lnTo>
                    <a:pt x="0" y="211"/>
                  </a:lnTo>
                  <a:lnTo>
                    <a:pt x="2" y="251"/>
                  </a:lnTo>
                  <a:lnTo>
                    <a:pt x="8" y="293"/>
                  </a:lnTo>
                  <a:lnTo>
                    <a:pt x="18" y="335"/>
                  </a:lnTo>
                  <a:lnTo>
                    <a:pt x="32" y="377"/>
                  </a:lnTo>
                  <a:lnTo>
                    <a:pt x="48" y="415"/>
                  </a:lnTo>
                  <a:lnTo>
                    <a:pt x="58" y="421"/>
                  </a:lnTo>
                  <a:lnTo>
                    <a:pt x="74" y="435"/>
                  </a:lnTo>
                  <a:lnTo>
                    <a:pt x="122" y="477"/>
                  </a:lnTo>
                  <a:lnTo>
                    <a:pt x="170" y="519"/>
                  </a:lnTo>
                  <a:lnTo>
                    <a:pt x="176" y="525"/>
                  </a:lnTo>
                  <a:lnTo>
                    <a:pt x="204" y="549"/>
                  </a:lnTo>
                  <a:lnTo>
                    <a:pt x="220" y="539"/>
                  </a:lnTo>
                  <a:lnTo>
                    <a:pt x="234" y="527"/>
                  </a:lnTo>
                  <a:lnTo>
                    <a:pt x="248" y="511"/>
                  </a:lnTo>
                  <a:lnTo>
                    <a:pt x="262" y="493"/>
                  </a:lnTo>
                  <a:lnTo>
                    <a:pt x="290" y="449"/>
                  </a:lnTo>
                  <a:lnTo>
                    <a:pt x="320" y="399"/>
                  </a:lnTo>
                  <a:lnTo>
                    <a:pt x="330" y="377"/>
                  </a:lnTo>
                  <a:lnTo>
                    <a:pt x="340" y="355"/>
                  </a:lnTo>
                  <a:lnTo>
                    <a:pt x="348" y="331"/>
                  </a:lnTo>
                  <a:lnTo>
                    <a:pt x="354" y="307"/>
                  </a:lnTo>
                  <a:lnTo>
                    <a:pt x="358" y="283"/>
                  </a:lnTo>
                  <a:lnTo>
                    <a:pt x="360" y="259"/>
                  </a:lnTo>
                  <a:lnTo>
                    <a:pt x="360" y="235"/>
                  </a:lnTo>
                  <a:lnTo>
                    <a:pt x="360" y="211"/>
                  </a:lnTo>
                  <a:lnTo>
                    <a:pt x="356" y="187"/>
                  </a:lnTo>
                  <a:lnTo>
                    <a:pt x="352" y="163"/>
                  </a:lnTo>
                  <a:lnTo>
                    <a:pt x="346" y="141"/>
                  </a:lnTo>
                  <a:lnTo>
                    <a:pt x="338" y="119"/>
                  </a:lnTo>
                  <a:lnTo>
                    <a:pt x="328" y="99"/>
                  </a:lnTo>
                  <a:lnTo>
                    <a:pt x="318" y="81"/>
                  </a:lnTo>
                  <a:lnTo>
                    <a:pt x="304" y="64"/>
                  </a:lnTo>
                  <a:lnTo>
                    <a:pt x="290" y="48"/>
                  </a:lnTo>
                  <a:lnTo>
                    <a:pt x="278" y="38"/>
                  </a:lnTo>
                  <a:lnTo>
                    <a:pt x="268" y="28"/>
                  </a:lnTo>
                  <a:lnTo>
                    <a:pt x="256" y="20"/>
                  </a:lnTo>
                  <a:lnTo>
                    <a:pt x="244" y="14"/>
                  </a:lnTo>
                  <a:lnTo>
                    <a:pt x="232" y="8"/>
                  </a:lnTo>
                  <a:lnTo>
                    <a:pt x="218" y="4"/>
                  </a:lnTo>
                  <a:lnTo>
                    <a:pt x="206" y="2"/>
                  </a:lnTo>
                  <a:lnTo>
                    <a:pt x="194" y="0"/>
                  </a:lnTo>
                  <a:lnTo>
                    <a:pt x="168" y="0"/>
                  </a:lnTo>
                  <a:lnTo>
                    <a:pt x="142" y="6"/>
                  </a:lnTo>
                  <a:lnTo>
                    <a:pt x="116" y="16"/>
                  </a:lnTo>
                  <a:lnTo>
                    <a:pt x="92" y="30"/>
                  </a:lnTo>
                  <a:lnTo>
                    <a:pt x="74" y="44"/>
                  </a:lnTo>
                  <a:lnTo>
                    <a:pt x="56" y="62"/>
                  </a:lnTo>
                  <a:lnTo>
                    <a:pt x="38" y="81"/>
                  </a:lnTo>
                  <a:lnTo>
                    <a:pt x="24" y="103"/>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262" tIns="45631" rIns="91262" bIns="45631"/>
            <a:lstStyle/>
            <a:p>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390"/>
            <p:cNvSpPr/>
            <p:nvPr/>
          </p:nvSpPr>
          <p:spPr bwMode="auto">
            <a:xfrm flipH="1">
              <a:off x="147140" y="128514"/>
              <a:ext cx="235921" cy="243991"/>
            </a:xfrm>
            <a:custGeom>
              <a:avLst/>
              <a:gdLst>
                <a:gd name="T0" fmla="*/ 2147483647 w 761"/>
                <a:gd name="T1" fmla="*/ 2147483647 h 784"/>
                <a:gd name="T2" fmla="*/ 2147483647 w 761"/>
                <a:gd name="T3" fmla="*/ 2147483647 h 784"/>
                <a:gd name="T4" fmla="*/ 2147483647 w 761"/>
                <a:gd name="T5" fmla="*/ 2147483647 h 784"/>
                <a:gd name="T6" fmla="*/ 2147483647 w 761"/>
                <a:gd name="T7" fmla="*/ 2147483647 h 784"/>
                <a:gd name="T8" fmla="*/ 2147483647 w 761"/>
                <a:gd name="T9" fmla="*/ 2147483647 h 784"/>
                <a:gd name="T10" fmla="*/ 2147483647 w 761"/>
                <a:gd name="T11" fmla="*/ 2147483647 h 784"/>
                <a:gd name="T12" fmla="*/ 2147483647 w 761"/>
                <a:gd name="T13" fmla="*/ 2147483647 h 784"/>
                <a:gd name="T14" fmla="*/ 2147483647 w 761"/>
                <a:gd name="T15" fmla="*/ 2147483647 h 784"/>
                <a:gd name="T16" fmla="*/ 2147483647 w 761"/>
                <a:gd name="T17" fmla="*/ 2147483647 h 784"/>
                <a:gd name="T18" fmla="*/ 2147483647 w 761"/>
                <a:gd name="T19" fmla="*/ 2147483647 h 784"/>
                <a:gd name="T20" fmla="*/ 2147483647 w 761"/>
                <a:gd name="T21" fmla="*/ 2147483647 h 784"/>
                <a:gd name="T22" fmla="*/ 2147483647 w 761"/>
                <a:gd name="T23" fmla="*/ 2147483647 h 784"/>
                <a:gd name="T24" fmla="*/ 2147483647 w 761"/>
                <a:gd name="T25" fmla="*/ 2147483647 h 784"/>
                <a:gd name="T26" fmla="*/ 2147483647 w 761"/>
                <a:gd name="T27" fmla="*/ 2147483647 h 784"/>
                <a:gd name="T28" fmla="*/ 2147483647 w 761"/>
                <a:gd name="T29" fmla="*/ 2147483647 h 784"/>
                <a:gd name="T30" fmla="*/ 2147483647 w 761"/>
                <a:gd name="T31" fmla="*/ 2147483647 h 784"/>
                <a:gd name="T32" fmla="*/ 2147483647 w 761"/>
                <a:gd name="T33" fmla="*/ 0 h 784"/>
                <a:gd name="T34" fmla="*/ 0 w 761"/>
                <a:gd name="T35" fmla="*/ 2147483647 h 784"/>
                <a:gd name="T36" fmla="*/ 0 w 761"/>
                <a:gd name="T37" fmla="*/ 2147483647 h 784"/>
                <a:gd name="T38" fmla="*/ 0 w 761"/>
                <a:gd name="T39" fmla="*/ 2147483647 h 784"/>
                <a:gd name="T40" fmla="*/ 0 w 761"/>
                <a:gd name="T41" fmla="*/ 2147483647 h 784"/>
                <a:gd name="T42" fmla="*/ 0 w 761"/>
                <a:gd name="T43" fmla="*/ 2147483647 h 784"/>
                <a:gd name="T44" fmla="*/ 0 w 761"/>
                <a:gd name="T45" fmla="*/ 2147483647 h 784"/>
                <a:gd name="T46" fmla="*/ 2147483647 w 761"/>
                <a:gd name="T47" fmla="*/ 2147483647 h 784"/>
                <a:gd name="T48" fmla="*/ 2147483647 w 761"/>
                <a:gd name="T49" fmla="*/ 2147483647 h 784"/>
                <a:gd name="T50" fmla="*/ 2147483647 w 761"/>
                <a:gd name="T51" fmla="*/ 2147483647 h 784"/>
                <a:gd name="T52" fmla="*/ 2147483647 w 761"/>
                <a:gd name="T53" fmla="*/ 2147483647 h 784"/>
                <a:gd name="T54" fmla="*/ 2147483647 w 761"/>
                <a:gd name="T55" fmla="*/ 2147483647 h 784"/>
                <a:gd name="T56" fmla="*/ 2147483647 w 761"/>
                <a:gd name="T57" fmla="*/ 2147483647 h 784"/>
                <a:gd name="T58" fmla="*/ 2147483647 w 761"/>
                <a:gd name="T59" fmla="*/ 2147483647 h 784"/>
                <a:gd name="T60" fmla="*/ 2147483647 w 761"/>
                <a:gd name="T61" fmla="*/ 2147483647 h 784"/>
                <a:gd name="T62" fmla="*/ 2147483647 w 761"/>
                <a:gd name="T63" fmla="*/ 2147483647 h 784"/>
                <a:gd name="T64" fmla="*/ 2147483647 w 761"/>
                <a:gd name="T65" fmla="*/ 2147483647 h 784"/>
                <a:gd name="T66" fmla="*/ 2147483647 w 761"/>
                <a:gd name="T67" fmla="*/ 2147483647 h 784"/>
                <a:gd name="T68" fmla="*/ 2147483647 w 761"/>
                <a:gd name="T69" fmla="*/ 2147483647 h 784"/>
                <a:gd name="T70" fmla="*/ 2147483647 w 761"/>
                <a:gd name="T71" fmla="*/ 2147483647 h 784"/>
                <a:gd name="T72" fmla="*/ 2147483647 w 761"/>
                <a:gd name="T73" fmla="*/ 2147483647 h 784"/>
                <a:gd name="T74" fmla="*/ 2147483647 w 761"/>
                <a:gd name="T75" fmla="*/ 2147483647 h 784"/>
                <a:gd name="T76" fmla="*/ 2147483647 w 761"/>
                <a:gd name="T77" fmla="*/ 2147483647 h 784"/>
                <a:gd name="T78" fmla="*/ 2147483647 w 761"/>
                <a:gd name="T79" fmla="*/ 2147483647 h 784"/>
                <a:gd name="T80" fmla="*/ 2147483647 w 761"/>
                <a:gd name="T81" fmla="*/ 2147483647 h 784"/>
                <a:gd name="T82" fmla="*/ 2147483647 w 761"/>
                <a:gd name="T83" fmla="*/ 2147483647 h 784"/>
                <a:gd name="T84" fmla="*/ 2147483647 w 761"/>
                <a:gd name="T85" fmla="*/ 2147483647 h 784"/>
                <a:gd name="T86" fmla="*/ 2147483647 w 761"/>
                <a:gd name="T87" fmla="*/ 2147483647 h 784"/>
                <a:gd name="T88" fmla="*/ 2147483647 w 761"/>
                <a:gd name="T89" fmla="*/ 2147483647 h 784"/>
                <a:gd name="T90" fmla="*/ 2147483647 w 761"/>
                <a:gd name="T91" fmla="*/ 2147483647 h 784"/>
                <a:gd name="T92" fmla="*/ 2147483647 w 761"/>
                <a:gd name="T93" fmla="*/ 2147483647 h 784"/>
                <a:gd name="T94" fmla="*/ 2147483647 w 761"/>
                <a:gd name="T95" fmla="*/ 2147483647 h 784"/>
                <a:gd name="T96" fmla="*/ 2147483647 w 761"/>
                <a:gd name="T97" fmla="*/ 2147483647 h 784"/>
                <a:gd name="T98" fmla="*/ 2147483647 w 761"/>
                <a:gd name="T99" fmla="*/ 2147483647 h 784"/>
                <a:gd name="T100" fmla="*/ 2147483647 w 761"/>
                <a:gd name="T101" fmla="*/ 2147483647 h 784"/>
                <a:gd name="T102" fmla="*/ 2147483647 w 761"/>
                <a:gd name="T103" fmla="*/ 2147483647 h 7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61" h="784">
                  <a:moveTo>
                    <a:pt x="761" y="691"/>
                  </a:moveTo>
                  <a:lnTo>
                    <a:pt x="761" y="691"/>
                  </a:lnTo>
                  <a:lnTo>
                    <a:pt x="745" y="677"/>
                  </a:lnTo>
                  <a:lnTo>
                    <a:pt x="497" y="445"/>
                  </a:lnTo>
                  <a:lnTo>
                    <a:pt x="322" y="283"/>
                  </a:lnTo>
                  <a:lnTo>
                    <a:pt x="158" y="134"/>
                  </a:lnTo>
                  <a:lnTo>
                    <a:pt x="130" y="110"/>
                  </a:lnTo>
                  <a:lnTo>
                    <a:pt x="124" y="104"/>
                  </a:lnTo>
                  <a:lnTo>
                    <a:pt x="76" y="62"/>
                  </a:lnTo>
                  <a:lnTo>
                    <a:pt x="28" y="20"/>
                  </a:lnTo>
                  <a:lnTo>
                    <a:pt x="12" y="6"/>
                  </a:lnTo>
                  <a:lnTo>
                    <a:pt x="2" y="0"/>
                  </a:lnTo>
                  <a:lnTo>
                    <a:pt x="0" y="2"/>
                  </a:lnTo>
                  <a:lnTo>
                    <a:pt x="0" y="4"/>
                  </a:lnTo>
                  <a:lnTo>
                    <a:pt x="4" y="12"/>
                  </a:lnTo>
                  <a:lnTo>
                    <a:pt x="14" y="24"/>
                  </a:lnTo>
                  <a:lnTo>
                    <a:pt x="40" y="56"/>
                  </a:lnTo>
                  <a:lnTo>
                    <a:pt x="112" y="138"/>
                  </a:lnTo>
                  <a:lnTo>
                    <a:pt x="140" y="168"/>
                  </a:lnTo>
                  <a:lnTo>
                    <a:pt x="142" y="172"/>
                  </a:lnTo>
                  <a:lnTo>
                    <a:pt x="294" y="339"/>
                  </a:lnTo>
                  <a:lnTo>
                    <a:pt x="459" y="517"/>
                  </a:lnTo>
                  <a:lnTo>
                    <a:pt x="693" y="769"/>
                  </a:lnTo>
                  <a:lnTo>
                    <a:pt x="707" y="784"/>
                  </a:lnTo>
                  <a:lnTo>
                    <a:pt x="715" y="782"/>
                  </a:lnTo>
                  <a:lnTo>
                    <a:pt x="721" y="779"/>
                  </a:lnTo>
                  <a:lnTo>
                    <a:pt x="727" y="773"/>
                  </a:lnTo>
                  <a:lnTo>
                    <a:pt x="737" y="765"/>
                  </a:lnTo>
                  <a:lnTo>
                    <a:pt x="745" y="751"/>
                  </a:lnTo>
                  <a:lnTo>
                    <a:pt x="753" y="737"/>
                  </a:lnTo>
                  <a:lnTo>
                    <a:pt x="757" y="723"/>
                  </a:lnTo>
                  <a:lnTo>
                    <a:pt x="761" y="711"/>
                  </a:lnTo>
                  <a:lnTo>
                    <a:pt x="761" y="701"/>
                  </a:lnTo>
                  <a:lnTo>
                    <a:pt x="761" y="691"/>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262" tIns="45631" rIns="91262" bIns="45631"/>
            <a:lstStyle/>
            <a:p>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406"/>
            <p:cNvSpPr/>
            <p:nvPr/>
          </p:nvSpPr>
          <p:spPr bwMode="auto">
            <a:xfrm flipH="1">
              <a:off x="31663" y="560620"/>
              <a:ext cx="10555" cy="22971"/>
            </a:xfrm>
            <a:custGeom>
              <a:avLst/>
              <a:gdLst>
                <a:gd name="T0" fmla="*/ 2147483647 w 34"/>
                <a:gd name="T1" fmla="*/ 0 h 74"/>
                <a:gd name="T2" fmla="*/ 2147483647 w 34"/>
                <a:gd name="T3" fmla="*/ 0 h 74"/>
                <a:gd name="T4" fmla="*/ 2147483647 w 34"/>
                <a:gd name="T5" fmla="*/ 2147483647 h 74"/>
                <a:gd name="T6" fmla="*/ 0 w 34"/>
                <a:gd name="T7" fmla="*/ 2147483647 h 74"/>
                <a:gd name="T8" fmla="*/ 2147483647 w 34"/>
                <a:gd name="T9" fmla="*/ 2147483647 h 74"/>
                <a:gd name="T10" fmla="*/ 2147483647 w 34"/>
                <a:gd name="T11" fmla="*/ 2147483647 h 74"/>
                <a:gd name="T12" fmla="*/ 2147483647 w 34"/>
                <a:gd name="T13" fmla="*/ 2147483647 h 74"/>
                <a:gd name="T14" fmla="*/ 2147483647 w 34"/>
                <a:gd name="T15" fmla="*/ 2147483647 h 74"/>
                <a:gd name="T16" fmla="*/ 2147483647 w 34"/>
                <a:gd name="T17" fmla="*/ 2147483647 h 74"/>
                <a:gd name="T18" fmla="*/ 2147483647 w 34"/>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74">
                  <a:moveTo>
                    <a:pt x="10" y="0"/>
                  </a:moveTo>
                  <a:lnTo>
                    <a:pt x="10" y="0"/>
                  </a:lnTo>
                  <a:lnTo>
                    <a:pt x="4" y="38"/>
                  </a:lnTo>
                  <a:lnTo>
                    <a:pt x="0" y="74"/>
                  </a:lnTo>
                  <a:lnTo>
                    <a:pt x="34" y="50"/>
                  </a:lnTo>
                  <a:lnTo>
                    <a:pt x="34" y="46"/>
                  </a:lnTo>
                  <a:lnTo>
                    <a:pt x="30" y="36"/>
                  </a:lnTo>
                  <a:lnTo>
                    <a:pt x="22" y="20"/>
                  </a:lnTo>
                  <a:lnTo>
                    <a:pt x="10" y="0"/>
                  </a:ln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262" tIns="45631" rIns="91262" bIns="45631"/>
            <a:lstStyle/>
            <a:p>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408"/>
            <p:cNvSpPr/>
            <p:nvPr/>
          </p:nvSpPr>
          <p:spPr bwMode="auto">
            <a:xfrm flipH="1">
              <a:off x="0" y="512194"/>
              <a:ext cx="621" cy="621"/>
            </a:xfrm>
            <a:custGeom>
              <a:avLst/>
              <a:gdLst>
                <a:gd name="T0" fmla="*/ 0 w 621"/>
                <a:gd name="T1" fmla="*/ 0 h 2"/>
                <a:gd name="T2" fmla="*/ 0 w 621"/>
                <a:gd name="T3" fmla="*/ 0 h 2"/>
                <a:gd name="T4" fmla="*/ 0 w 621"/>
                <a:gd name="T5" fmla="*/ 0 h 2"/>
                <a:gd name="T6" fmla="*/ 0 w 621"/>
                <a:gd name="T7" fmla="*/ 0 h 2"/>
                <a:gd name="T8" fmla="*/ 0 w 621"/>
                <a:gd name="T9" fmla="*/ 2147483647 h 2"/>
                <a:gd name="T10" fmla="*/ 0 w 621"/>
                <a:gd name="T11" fmla="*/ 2147483647 h 2"/>
                <a:gd name="T12" fmla="*/ 0 w 621"/>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1" h="2">
                  <a:moveTo>
                    <a:pt x="0" y="0"/>
                  </a:moveTo>
                  <a:lnTo>
                    <a:pt x="0" y="0"/>
                  </a:lnTo>
                  <a:lnTo>
                    <a:pt x="0" y="2"/>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262" tIns="45631" rIns="91262" bIns="45631"/>
            <a:lstStyle/>
            <a:p>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409"/>
            <p:cNvSpPr/>
            <p:nvPr/>
          </p:nvSpPr>
          <p:spPr bwMode="auto">
            <a:xfrm flipH="1">
              <a:off x="0" y="512194"/>
              <a:ext cx="621" cy="621"/>
            </a:xfrm>
            <a:custGeom>
              <a:avLst/>
              <a:gdLst>
                <a:gd name="T0" fmla="*/ 0 w 621"/>
                <a:gd name="T1" fmla="*/ 0 h 2"/>
                <a:gd name="T2" fmla="*/ 0 w 621"/>
                <a:gd name="T3" fmla="*/ 0 h 2"/>
                <a:gd name="T4" fmla="*/ 0 w 621"/>
                <a:gd name="T5" fmla="*/ 0 h 2"/>
                <a:gd name="T6" fmla="*/ 0 w 621"/>
                <a:gd name="T7" fmla="*/ 0 h 2"/>
                <a:gd name="T8" fmla="*/ 0 w 621"/>
                <a:gd name="T9" fmla="*/ 2147483647 h 2"/>
                <a:gd name="T10" fmla="*/ 0 w 621"/>
                <a:gd name="T11" fmla="*/ 2147483647 h 2"/>
                <a:gd name="T12" fmla="*/ 0 w 621"/>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1" h="2">
                  <a:moveTo>
                    <a:pt x="0" y="0"/>
                  </a:moveTo>
                  <a:lnTo>
                    <a:pt x="0" y="0"/>
                  </a:lnTo>
                  <a:lnTo>
                    <a:pt x="0" y="2"/>
                  </a:lnTo>
                  <a:lnTo>
                    <a:pt x="0" y="0"/>
                  </a:ln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lIns="91262" tIns="45631" rIns="91262" bIns="45631"/>
            <a:lstStyle/>
            <a:p>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TextBox 13"/>
          <p:cNvSpPr txBox="1">
            <a:spLocks noChangeArrowheads="1"/>
          </p:cNvSpPr>
          <p:nvPr/>
        </p:nvSpPr>
        <p:spPr bwMode="auto">
          <a:xfrm>
            <a:off x="731520" y="1645074"/>
            <a:ext cx="196342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FF0000"/>
                </a:solidFill>
                <a:latin typeface="黑体" panose="02010609060101010101" pitchFamily="49" charset="-122"/>
                <a:ea typeface="黑体" panose="02010609060101010101" pitchFamily="49" charset="-122"/>
                <a:sym typeface="+mn-ea"/>
              </a:rPr>
              <a:t>严把知识产权质量关</a:t>
            </a:r>
            <a:endParaRPr lang="zh-CN" altLang="en-US" sz="1600" b="1" dirty="0">
              <a:solidFill>
                <a:srgbClr val="FF0000"/>
              </a:solidFill>
              <a:latin typeface="黑体" panose="02010609060101010101" pitchFamily="49" charset="-122"/>
              <a:ea typeface="黑体" panose="02010609060101010101" pitchFamily="49" charset="-122"/>
              <a:sym typeface="+mn-ea"/>
            </a:endParaRPr>
          </a:p>
        </p:txBody>
      </p:sp>
      <p:sp>
        <p:nvSpPr>
          <p:cNvPr id="39" name="TextBox 13"/>
          <p:cNvSpPr txBox="1">
            <a:spLocks noChangeArrowheads="1"/>
          </p:cNvSpPr>
          <p:nvPr/>
        </p:nvSpPr>
        <p:spPr bwMode="auto">
          <a:xfrm>
            <a:off x="357505" y="1972733"/>
            <a:ext cx="2711450" cy="1615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eaLnBrk="1" hangingPunct="1">
              <a:lnSpc>
                <a:spcPct val="150000"/>
              </a:lnSpc>
              <a:spcBef>
                <a:spcPct val="20000"/>
              </a:spcBef>
            </a:pPr>
            <a:r>
              <a:rPr lang="en-US" altLang="zh-CN" sz="1000">
                <a:latin typeface="黑体" panose="02010609060101010101" pitchFamily="49" charset="-122"/>
                <a:ea typeface="黑体" panose="02010609060101010101" pitchFamily="49" charset="-122"/>
                <a:sym typeface="+mn-ea"/>
              </a:rPr>
              <a:t>   </a:t>
            </a:r>
            <a:r>
              <a:rPr lang="zh-CN" altLang="en-US" sz="1400">
                <a:latin typeface="黑体" panose="02010609060101010101" pitchFamily="49" charset="-122"/>
                <a:ea typeface="黑体" panose="02010609060101010101" pitchFamily="49" charset="-122"/>
                <a:sym typeface="+mn-ea"/>
              </a:rPr>
              <a:t>对知识产权的质量要求越来越高，即申报的知识产权需与企业高新技术产品（服务）密切相关，且对主要产品（服务）在技术上发挥核心支持作用。</a:t>
            </a:r>
          </a:p>
        </p:txBody>
      </p:sp>
      <p:sp>
        <p:nvSpPr>
          <p:cNvPr id="40" name="TextBox 13"/>
          <p:cNvSpPr txBox="1">
            <a:spLocks noChangeArrowheads="1"/>
          </p:cNvSpPr>
          <p:nvPr/>
        </p:nvSpPr>
        <p:spPr bwMode="auto">
          <a:xfrm>
            <a:off x="6109970" y="1645074"/>
            <a:ext cx="276606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rgbClr val="FF0000"/>
                </a:solidFill>
                <a:latin typeface="黑体" panose="02010609060101010101" pitchFamily="49" charset="-122"/>
                <a:ea typeface="黑体" panose="02010609060101010101" pitchFamily="49" charset="-122"/>
                <a:sym typeface="Arial" panose="020B0604020202020204" pitchFamily="34" charset="0"/>
              </a:rPr>
              <a:t>成果转化须有知识产权支撑</a:t>
            </a:r>
          </a:p>
        </p:txBody>
      </p:sp>
      <p:sp>
        <p:nvSpPr>
          <p:cNvPr id="41" name="TextBox 13"/>
          <p:cNvSpPr txBox="1">
            <a:spLocks noChangeArrowheads="1"/>
          </p:cNvSpPr>
          <p:nvPr/>
        </p:nvSpPr>
        <p:spPr bwMode="auto">
          <a:xfrm>
            <a:off x="5767070" y="2049781"/>
            <a:ext cx="3256280"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en-US" altLang="zh-CN" sz="900" dirty="0">
                <a:solidFill>
                  <a:schemeClr val="tx1">
                    <a:lumMod val="75000"/>
                    <a:lumOff val="25000"/>
                  </a:schemeClr>
                </a:solidFill>
                <a:latin typeface="黑体" panose="02010609060101010101" pitchFamily="49" charset="-122"/>
                <a:ea typeface="黑体" panose="02010609060101010101" pitchFamily="49" charset="-122"/>
                <a:sym typeface="Arial" panose="020B0604020202020204" pitchFamily="34" charset="0"/>
              </a:rPr>
              <a:t>   </a:t>
            </a:r>
            <a:r>
              <a:rPr lang="zh-CN" sz="1400" dirty="0">
                <a:solidFill>
                  <a:schemeClr val="tx1">
                    <a:lumMod val="75000"/>
                    <a:lumOff val="25000"/>
                  </a:schemeClr>
                </a:solidFill>
                <a:latin typeface="黑体" panose="02010609060101010101" pitchFamily="49" charset="-122"/>
                <a:ea typeface="黑体" panose="02010609060101010101" pitchFamily="49" charset="-122"/>
                <a:sym typeface="Arial" panose="020B0604020202020204" pitchFamily="34" charset="0"/>
              </a:rPr>
              <a:t>严格科技成果转化要求，科技成果必须有知识产权支撑，且同一科技成果分别在国内外转化的，或转化为多个产品、服务、工艺、样品、样机等的，只能计为一项。</a:t>
            </a:r>
            <a:endParaRPr lang="zh-CN" altLang="zh-CN" sz="1400" dirty="0">
              <a:solidFill>
                <a:schemeClr val="tx1">
                  <a:lumMod val="75000"/>
                  <a:lumOff val="25000"/>
                </a:schemeClr>
              </a:solidFill>
              <a:latin typeface="黑体" panose="02010609060101010101" pitchFamily="49" charset="-122"/>
              <a:ea typeface="黑体" panose="02010609060101010101" pitchFamily="49" charset="-122"/>
              <a:sym typeface="Arial" panose="020B0604020202020204" pitchFamily="34" charset="0"/>
            </a:endParaRPr>
          </a:p>
        </p:txBody>
      </p:sp>
      <p:sp>
        <p:nvSpPr>
          <p:cNvPr id="42" name="TextBox 13"/>
          <p:cNvSpPr txBox="1">
            <a:spLocks noChangeArrowheads="1"/>
          </p:cNvSpPr>
          <p:nvPr/>
        </p:nvSpPr>
        <p:spPr bwMode="auto">
          <a:xfrm>
            <a:off x="203201" y="4712547"/>
            <a:ext cx="334454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sz="1600" b="1" dirty="0">
                <a:solidFill>
                  <a:srgbClr val="FF0000"/>
                </a:solidFill>
                <a:latin typeface="黑体" panose="02010609060101010101" pitchFamily="49" charset="-122"/>
                <a:ea typeface="黑体" panose="02010609060101010101" pitchFamily="49" charset="-122"/>
                <a:sym typeface="Arial" panose="020B0604020202020204" pitchFamily="34" charset="0"/>
              </a:rPr>
              <a:t>细化研发费用要求，加大审核力度</a:t>
            </a:r>
          </a:p>
        </p:txBody>
      </p:sp>
      <p:sp>
        <p:nvSpPr>
          <p:cNvPr id="43" name="TextBox 13"/>
          <p:cNvSpPr txBox="1">
            <a:spLocks noChangeArrowheads="1"/>
          </p:cNvSpPr>
          <p:nvPr/>
        </p:nvSpPr>
        <p:spPr bwMode="auto">
          <a:xfrm>
            <a:off x="208915" y="5068994"/>
            <a:ext cx="3011170"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eaLnBrk="1" hangingPunct="1">
              <a:lnSpc>
                <a:spcPct val="150000"/>
              </a:lnSpc>
              <a:spcBef>
                <a:spcPct val="20000"/>
              </a:spcBef>
            </a:pPr>
            <a:r>
              <a:rPr lang="en-US" altLang="zh-CN" sz="900" dirty="0">
                <a:solidFill>
                  <a:schemeClr val="tx1">
                    <a:lumMod val="75000"/>
                    <a:lumOff val="25000"/>
                  </a:schemeClr>
                </a:solidFill>
                <a:latin typeface="黑体" panose="02010609060101010101" pitchFamily="49" charset="-122"/>
                <a:ea typeface="黑体" panose="02010609060101010101" pitchFamily="49" charset="-122"/>
                <a:sym typeface="Arial" panose="020B0604020202020204" pitchFamily="34" charset="0"/>
              </a:rPr>
              <a:t>   </a:t>
            </a:r>
            <a:r>
              <a:rPr lang="zh-CN" altLang="en-US" sz="1400" dirty="0">
                <a:solidFill>
                  <a:schemeClr val="tx1">
                    <a:lumMod val="75000"/>
                    <a:lumOff val="25000"/>
                  </a:schemeClr>
                </a:solidFill>
                <a:latin typeface="黑体" panose="02010609060101010101" pitchFamily="49" charset="-122"/>
                <a:ea typeface="黑体" panose="02010609060101010101" pitchFamily="49" charset="-122"/>
                <a:sym typeface="Arial" panose="020B0604020202020204" pitchFamily="34" charset="0"/>
              </a:rPr>
              <a:t>重点核查研发费用核算依据、方法、过程、结果等，是否与企业提供的研发费用记账凭证和原始单据对应上，是否符合企业实际情况。</a:t>
            </a:r>
          </a:p>
        </p:txBody>
      </p:sp>
      <p:sp>
        <p:nvSpPr>
          <p:cNvPr id="44" name="TextBox 13"/>
          <p:cNvSpPr txBox="1">
            <a:spLocks noChangeArrowheads="1"/>
          </p:cNvSpPr>
          <p:nvPr/>
        </p:nvSpPr>
        <p:spPr bwMode="auto">
          <a:xfrm>
            <a:off x="6438265" y="4309534"/>
            <a:ext cx="210947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rgbClr val="FF0000"/>
                </a:solidFill>
                <a:latin typeface="黑体" panose="02010609060101010101" pitchFamily="49" charset="-122"/>
                <a:ea typeface="黑体" panose="02010609060101010101" pitchFamily="49" charset="-122"/>
                <a:sym typeface="Arial" panose="020B0604020202020204" pitchFamily="34" charset="0"/>
              </a:rPr>
              <a:t>申报材料的逻辑性</a:t>
            </a:r>
          </a:p>
        </p:txBody>
      </p:sp>
      <p:sp>
        <p:nvSpPr>
          <p:cNvPr id="45" name="TextBox 13"/>
          <p:cNvSpPr txBox="1">
            <a:spLocks noChangeArrowheads="1"/>
          </p:cNvSpPr>
          <p:nvPr/>
        </p:nvSpPr>
        <p:spPr bwMode="auto">
          <a:xfrm>
            <a:off x="5767071" y="4638040"/>
            <a:ext cx="3340735" cy="1615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en-US" altLang="zh-CN"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      </a:t>
            </a:r>
            <a:r>
              <a:rPr lang="zh-CN" altLang="en-US" sz="1400" dirty="0">
                <a:solidFill>
                  <a:schemeClr val="tx1">
                    <a:lumMod val="75000"/>
                    <a:lumOff val="25000"/>
                  </a:schemeClr>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对企业提交的申报材料整体的逻辑性要求越来越严格：专家评审、国家备案过程中，重点考核提交资料中是否体现“研发项目-科技成果-高新技术产品-知识产权-技术领域</a:t>
            </a:r>
            <a:r>
              <a:rPr lang="en-US" altLang="zh-CN" sz="1400" dirty="0">
                <a:solidFill>
                  <a:schemeClr val="tx1">
                    <a:lumMod val="75000"/>
                    <a:lumOff val="25000"/>
                  </a:schemeClr>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a:t>
            </a:r>
            <a:r>
              <a:rPr lang="zh-CN" altLang="en-US" sz="1400" dirty="0">
                <a:solidFill>
                  <a:schemeClr val="tx1">
                    <a:lumMod val="75000"/>
                    <a:lumOff val="25000"/>
                  </a:schemeClr>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之间的相关性。</a:t>
            </a:r>
          </a:p>
        </p:txBody>
      </p:sp>
      <p:sp>
        <p:nvSpPr>
          <p:cNvPr id="36881" name="文本框 169"/>
          <p:cNvSpPr txBox="1"/>
          <p:nvPr/>
        </p:nvSpPr>
        <p:spPr>
          <a:xfrm>
            <a:off x="1371600" y="1066800"/>
            <a:ext cx="6574790" cy="461665"/>
          </a:xfrm>
          <a:prstGeom prst="rect">
            <a:avLst/>
          </a:prstGeom>
          <a:noFill/>
          <a:ln w="9525">
            <a:noFill/>
          </a:ln>
        </p:spPr>
        <p:txBody>
          <a:bodyPr wrap="square">
            <a:spAutoFit/>
          </a:bodyPr>
          <a:lstStyle/>
          <a:p>
            <a:r>
              <a:rPr lang="zh-CN" altLang="en-US" sz="2400" b="1" i="1" dirty="0" smtClean="0">
                <a:latin typeface="黑体" panose="02010609060101010101" pitchFamily="49" charset="-122"/>
                <a:ea typeface="黑体" panose="02010609060101010101" pitchFamily="49" charset="-122"/>
              </a:rPr>
              <a:t>持续推动</a:t>
            </a:r>
            <a:r>
              <a:rPr lang="en-US" altLang="zh-CN" sz="2400" b="1" i="1" dirty="0">
                <a:latin typeface="黑体" panose="02010609060101010101" pitchFamily="49" charset="-122"/>
                <a:ea typeface="黑体" panose="02010609060101010101" pitchFamily="49" charset="-122"/>
              </a:rPr>
              <a:t>“</a:t>
            </a:r>
            <a:r>
              <a:rPr lang="zh-CN" altLang="en-US" sz="2400" b="1" i="1" dirty="0">
                <a:solidFill>
                  <a:srgbClr val="FF0000"/>
                </a:solidFill>
                <a:latin typeface="黑体" panose="02010609060101010101" pitchFamily="49" charset="-122"/>
                <a:ea typeface="黑体" panose="02010609060101010101" pitchFamily="49" charset="-122"/>
              </a:rPr>
              <a:t>高企</a:t>
            </a:r>
            <a:r>
              <a:rPr lang="zh-CN" altLang="en-US" sz="2400" b="1" i="1" dirty="0" smtClean="0">
                <a:solidFill>
                  <a:srgbClr val="FF0000"/>
                </a:solidFill>
                <a:latin typeface="黑体" panose="02010609060101010101" pitchFamily="49" charset="-122"/>
                <a:ea typeface="黑体" panose="02010609060101010101" pitchFamily="49" charset="-122"/>
              </a:rPr>
              <a:t>质量建设</a:t>
            </a:r>
            <a:r>
              <a:rPr lang="en-US" altLang="zh-CN" sz="2400" b="1" i="1" dirty="0" smtClean="0">
                <a:latin typeface="黑体" panose="02010609060101010101" pitchFamily="49" charset="-122"/>
                <a:ea typeface="黑体" panose="02010609060101010101" pitchFamily="49" charset="-122"/>
              </a:rPr>
              <a:t>”</a:t>
            </a:r>
            <a:r>
              <a:rPr lang="zh-CN" altLang="en-US" sz="2400" b="1" i="1" dirty="0" smtClean="0">
                <a:latin typeface="黑体" panose="02010609060101010101" pitchFamily="49" charset="-122"/>
                <a:ea typeface="黑体" panose="02010609060101010101" pitchFamily="49" charset="-122"/>
              </a:rPr>
              <a:t> 的</a:t>
            </a:r>
            <a:r>
              <a:rPr lang="zh-CN" altLang="en-US" sz="2400" b="1" i="1" dirty="0">
                <a:latin typeface="黑体" panose="02010609060101010101" pitchFamily="49" charset="-122"/>
                <a:ea typeface="黑体" panose="02010609060101010101" pitchFamily="49" charset="-122"/>
              </a:rPr>
              <a:t>主要举措</a:t>
            </a:r>
          </a:p>
        </p:txBody>
      </p:sp>
    </p:spTree>
  </p:cSld>
  <p:clrMapOvr>
    <a:masterClrMapping/>
  </p:clrMapOvr>
  <mc:AlternateContent xmlns:mc="http://schemas.openxmlformats.org/markup-compatibility/2006">
    <mc:Choice xmlns:p14="http://schemas.microsoft.com/office/powerpoint/2010/main" xmlns="" Requires="p14">
      <p:transition spd="slow"/>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pPr eaLnBrk="1" hangingPunct="1"/>
            <a:r>
              <a:rPr lang="zh-CN" altLang="en-US" dirty="0" smtClean="0">
                <a:ea typeface="宋体" pitchFamily="2" charset="-122"/>
              </a:rPr>
              <a:t>主要内容</a:t>
            </a:r>
            <a:endParaRPr lang="zh-CN" altLang="en-US" dirty="0" smtClean="0">
              <a:solidFill>
                <a:schemeClr val="accent1"/>
              </a:solidFill>
              <a:ea typeface="宋体" pitchFamily="2" charset="-122"/>
            </a:endParaRPr>
          </a:p>
        </p:txBody>
      </p:sp>
      <p:sp>
        <p:nvSpPr>
          <p:cNvPr id="26627"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pPr eaLnBrk="1" hangingPunct="1"/>
            <a:endParaRPr lang="zh-CN" altLang="en-US">
              <a:ea typeface="宋体" pitchFamily="2" charset="-122"/>
            </a:endParaRPr>
          </a:p>
        </p:txBody>
      </p:sp>
      <p:grpSp>
        <p:nvGrpSpPr>
          <p:cNvPr id="2" name="Group 57"/>
          <p:cNvGrpSpPr>
            <a:grpSpLocks/>
          </p:cNvGrpSpPr>
          <p:nvPr/>
        </p:nvGrpSpPr>
        <p:grpSpPr bwMode="auto">
          <a:xfrm>
            <a:off x="304006" y="3124204"/>
            <a:ext cx="8220712" cy="1200152"/>
            <a:chOff x="597" y="1150"/>
            <a:chExt cx="4326" cy="756"/>
          </a:xfrm>
        </p:grpSpPr>
        <p:sp>
          <p:nvSpPr>
            <p:cNvPr id="26637" name="Line 58"/>
            <p:cNvSpPr>
              <a:spLocks noChangeShapeType="1"/>
            </p:cNvSpPr>
            <p:nvPr/>
          </p:nvSpPr>
          <p:spPr bwMode="auto">
            <a:xfrm>
              <a:off x="1392" y="1582"/>
              <a:ext cx="3024" cy="0"/>
            </a:xfrm>
            <a:prstGeom prst="line">
              <a:avLst/>
            </a:prstGeom>
            <a:noFill/>
            <a:ln w="25400">
              <a:solidFill>
                <a:srgbClr val="5F5F5F"/>
              </a:solidFill>
              <a:prstDash val="sysDot"/>
              <a:round/>
              <a:headEnd/>
              <a:tailEnd type="oval" w="med" len="med"/>
            </a:ln>
          </p:spPr>
          <p:txBody>
            <a:bodyPr wrap="none" anchor="ctr"/>
            <a:lstStyle/>
            <a:p>
              <a:endParaRPr lang="zh-CN" altLang="en-US"/>
            </a:p>
          </p:txBody>
        </p:sp>
        <p:grpSp>
          <p:nvGrpSpPr>
            <p:cNvPr id="3" name="Group 59"/>
            <p:cNvGrpSpPr>
              <a:grpSpLocks/>
            </p:cNvGrpSpPr>
            <p:nvPr/>
          </p:nvGrpSpPr>
          <p:grpSpPr bwMode="auto">
            <a:xfrm>
              <a:off x="1239" y="1515"/>
              <a:ext cx="115" cy="115"/>
              <a:chOff x="1239" y="1515"/>
              <a:chExt cx="115" cy="115"/>
            </a:xfrm>
          </p:grpSpPr>
          <p:sp>
            <p:nvSpPr>
              <p:cNvPr id="26640" name="AutoShape 60"/>
              <p:cNvSpPr>
                <a:spLocks noChangeArrowheads="1"/>
              </p:cNvSpPr>
              <p:nvPr/>
            </p:nvSpPr>
            <p:spPr bwMode="gray">
              <a:xfrm rot="2700000">
                <a:off x="1239" y="1515"/>
                <a:ext cx="115" cy="115"/>
              </a:xfrm>
              <a:prstGeom prst="rtTriangle">
                <a:avLst/>
              </a:prstGeom>
              <a:solidFill>
                <a:srgbClr val="808080"/>
              </a:solidFill>
              <a:ln w="9525" algn="ctr">
                <a:noFill/>
                <a:miter lim="800000"/>
                <a:headEnd/>
                <a:tailEnd/>
              </a:ln>
            </p:spPr>
            <p:txBody>
              <a:bodyPr rot="10800000" vert="eaVert" wrap="none" anchor="ctr"/>
              <a:lstStyle/>
              <a:p>
                <a:pPr algn="ctr" eaLnBrk="1" hangingPunct="1"/>
                <a:endParaRPr lang="zh-CN" altLang="en-US" sz="2400">
                  <a:ea typeface="宋体" pitchFamily="2" charset="-122"/>
                </a:endParaRPr>
              </a:p>
            </p:txBody>
          </p:sp>
          <p:sp>
            <p:nvSpPr>
              <p:cNvPr id="26641" name="AutoShape 61"/>
              <p:cNvSpPr>
                <a:spLocks noChangeArrowheads="1"/>
              </p:cNvSpPr>
              <p:nvPr/>
            </p:nvSpPr>
            <p:spPr bwMode="gray">
              <a:xfrm rot="18900000" flipH="1">
                <a:off x="1239" y="1515"/>
                <a:ext cx="115" cy="115"/>
              </a:xfrm>
              <a:prstGeom prst="rtTriangle">
                <a:avLst/>
              </a:prstGeom>
              <a:solidFill>
                <a:schemeClr val="folHlink"/>
              </a:solidFill>
              <a:ln w="9525" algn="ctr">
                <a:noFill/>
                <a:miter lim="800000"/>
                <a:headEnd/>
                <a:tailEnd/>
              </a:ln>
            </p:spPr>
            <p:txBody>
              <a:bodyPr vert="eaVert" wrap="none" anchor="ctr"/>
              <a:lstStyle/>
              <a:p>
                <a:pPr algn="ctr" eaLnBrk="1" hangingPunct="1"/>
                <a:endParaRPr lang="zh-CN" altLang="en-US" sz="2400">
                  <a:ea typeface="宋体" pitchFamily="2" charset="-122"/>
                </a:endParaRPr>
              </a:p>
            </p:txBody>
          </p:sp>
        </p:grpSp>
        <p:sp>
          <p:nvSpPr>
            <p:cNvPr id="26639" name="Text Box 62"/>
            <p:cNvSpPr txBox="1">
              <a:spLocks noChangeArrowheads="1"/>
            </p:cNvSpPr>
            <p:nvPr/>
          </p:nvSpPr>
          <p:spPr bwMode="auto">
            <a:xfrm>
              <a:off x="597" y="1150"/>
              <a:ext cx="4326" cy="756"/>
            </a:xfrm>
            <a:prstGeom prst="rect">
              <a:avLst/>
            </a:prstGeom>
            <a:noFill/>
            <a:ln w="9525" algn="ctr">
              <a:noFill/>
              <a:miter lim="800000"/>
              <a:headEnd/>
              <a:tailEnd/>
            </a:ln>
          </p:spPr>
          <p:txBody>
            <a:bodyPr wrap="none">
              <a:spAutoFit/>
            </a:bodyPr>
            <a:lstStyle/>
            <a:p>
              <a:r>
                <a:rPr lang="zh-CN" altLang="en-US" sz="2400" b="1" dirty="0">
                  <a:solidFill>
                    <a:srgbClr val="FC0C06"/>
                  </a:solidFill>
                  <a:latin typeface="宋体" pitchFamily="2" charset="-122"/>
                  <a:ea typeface="宋体" pitchFamily="2" charset="-122"/>
                </a:rPr>
                <a:t> </a:t>
              </a:r>
              <a:r>
                <a:rPr lang="zh-CN" altLang="en-US" sz="3600" b="1" dirty="0" smtClean="0">
                  <a:solidFill>
                    <a:srgbClr val="FF0000"/>
                  </a:solidFill>
                  <a:latin typeface="宋体" pitchFamily="2" charset="-122"/>
                  <a:ea typeface="宋体" pitchFamily="2" charset="-122"/>
                </a:rPr>
                <a:t>第四部分  </a:t>
              </a:r>
              <a:r>
                <a:rPr lang="en-US" altLang="zh-CN" sz="3600" b="1" dirty="0">
                  <a:solidFill>
                    <a:srgbClr val="FF0000"/>
                  </a:solidFill>
                  <a:latin typeface="宋体" pitchFamily="2" charset="-122"/>
                  <a:ea typeface="宋体" pitchFamily="2" charset="-122"/>
                </a:rPr>
                <a:t>2020</a:t>
              </a:r>
              <a:r>
                <a:rPr lang="zh-CN" altLang="en-US" sz="3600" b="1" dirty="0">
                  <a:solidFill>
                    <a:srgbClr val="FF0000"/>
                  </a:solidFill>
                  <a:latin typeface="宋体" pitchFamily="2" charset="-122"/>
                  <a:ea typeface="宋体" pitchFamily="2" charset="-122"/>
                </a:rPr>
                <a:t>年</a:t>
              </a:r>
              <a:r>
                <a:rPr lang="zh-CN" altLang="en-US" sz="3600" b="1" dirty="0" smtClean="0">
                  <a:solidFill>
                    <a:srgbClr val="FF0000"/>
                  </a:solidFill>
                  <a:latin typeface="宋体" pitchFamily="2" charset="-122"/>
                  <a:ea typeface="宋体" pitchFamily="2" charset="-122"/>
                </a:rPr>
                <a:t>国家认定办有关</a:t>
              </a:r>
              <a:r>
                <a:rPr lang="zh-CN" altLang="en-US" sz="3600" b="1" dirty="0">
                  <a:solidFill>
                    <a:srgbClr val="FF0000"/>
                  </a:solidFill>
                  <a:latin typeface="宋体" pitchFamily="2" charset="-122"/>
                  <a:ea typeface="宋体" pitchFamily="2" charset="-122"/>
                </a:rPr>
                <a:t>要求</a:t>
              </a:r>
              <a:endParaRPr lang="zh-CN" altLang="en-US" sz="3600" dirty="0" smtClean="0">
                <a:solidFill>
                  <a:srgbClr val="FF0000"/>
                </a:solidFill>
              </a:endParaRPr>
            </a:p>
            <a:p>
              <a:endParaRPr lang="en-US" altLang="zh-CN" sz="3600" b="1" dirty="0">
                <a:solidFill>
                  <a:srgbClr val="FF0000"/>
                </a:solidFill>
                <a:latin typeface="宋体" pitchFamily="2" charset="-122"/>
                <a:ea typeface="宋体" pitchFamily="2" charset="-122"/>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en-US" altLang="zh-CN" b="1" dirty="0" smtClean="0"/>
          </a:p>
          <a:p>
            <a:r>
              <a:rPr lang="zh-CN" altLang="en-US" b="1" dirty="0" smtClean="0">
                <a:latin typeface="微软雅黑" pitchFamily="34" charset="-122"/>
                <a:ea typeface="微软雅黑" pitchFamily="34" charset="-122"/>
              </a:rPr>
              <a:t>一、加强服务便利化</a:t>
            </a:r>
            <a:endParaRPr lang="en-US" altLang="zh-CN" b="1" dirty="0" smtClean="0">
              <a:latin typeface="微软雅黑" pitchFamily="34" charset="-122"/>
              <a:ea typeface="微软雅黑" pitchFamily="34" charset="-122"/>
            </a:endParaRPr>
          </a:p>
          <a:p>
            <a:endParaRPr lang="zh-CN" altLang="en-US" dirty="0"/>
          </a:p>
          <a:p>
            <a:r>
              <a:rPr lang="zh-CN" altLang="en-US" b="1" dirty="0" smtClean="0"/>
              <a:t>充分发挥高新技术企业对当前复工复产和经济平稳运行的支撑保障作用，</a:t>
            </a:r>
            <a:r>
              <a:rPr lang="en-US" altLang="zh-CN" b="1" dirty="0" smtClean="0"/>
              <a:t>4</a:t>
            </a:r>
            <a:r>
              <a:rPr lang="zh-CN" altLang="en-US" b="1" dirty="0" smtClean="0"/>
              <a:t>月</a:t>
            </a:r>
            <a:r>
              <a:rPr lang="en-US" altLang="zh-CN" b="1" dirty="0" smtClean="0"/>
              <a:t>15</a:t>
            </a:r>
            <a:r>
              <a:rPr lang="zh-CN" altLang="en-US" b="1" dirty="0" smtClean="0"/>
              <a:t>日，国家认定办</a:t>
            </a:r>
            <a:r>
              <a:rPr lang="en-US" altLang="zh-CN" b="1" dirty="0" smtClean="0">
                <a:solidFill>
                  <a:srgbClr val="FF0000"/>
                </a:solidFill>
              </a:rPr>
              <a:t>《</a:t>
            </a:r>
            <a:r>
              <a:rPr lang="zh-CN" altLang="en-US" b="1" dirty="0" smtClean="0">
                <a:solidFill>
                  <a:srgbClr val="FF0000"/>
                </a:solidFill>
              </a:rPr>
              <a:t>关于推动高新技术企业认定管理与服务便利化的通知</a:t>
            </a:r>
            <a:r>
              <a:rPr lang="en-US" altLang="zh-CN" b="1" dirty="0" smtClean="0">
                <a:solidFill>
                  <a:srgbClr val="FF0000"/>
                </a:solidFill>
              </a:rPr>
              <a:t>》</a:t>
            </a:r>
            <a:r>
              <a:rPr lang="zh-CN" altLang="en-US" b="1" dirty="0" smtClean="0">
                <a:latin typeface="华文楷体" pitchFamily="2" charset="-122"/>
                <a:ea typeface="华文楷体" pitchFamily="2" charset="-122"/>
              </a:rPr>
              <a:t>国科火字</a:t>
            </a:r>
            <a:r>
              <a:rPr lang="en-US" altLang="zh-CN" b="1" dirty="0" smtClean="0">
                <a:latin typeface="华文楷体" pitchFamily="2" charset="-122"/>
                <a:ea typeface="华文楷体" pitchFamily="2" charset="-122"/>
              </a:rPr>
              <a:t>〔</a:t>
            </a:r>
            <a:r>
              <a:rPr lang="en-US" b="1" dirty="0" smtClean="0">
                <a:latin typeface="华文楷体" pitchFamily="2" charset="-122"/>
                <a:ea typeface="华文楷体" pitchFamily="2" charset="-122"/>
              </a:rPr>
              <a:t>2020</a:t>
            </a:r>
            <a:r>
              <a:rPr lang="en-US" altLang="zh-CN" b="1" dirty="0" smtClean="0">
                <a:latin typeface="华文楷体" pitchFamily="2" charset="-122"/>
                <a:ea typeface="华文楷体" pitchFamily="2" charset="-122"/>
              </a:rPr>
              <a:t>〕</a:t>
            </a:r>
            <a:r>
              <a:rPr lang="en-US" b="1" dirty="0" smtClean="0">
                <a:latin typeface="华文楷体" pitchFamily="2" charset="-122"/>
                <a:ea typeface="华文楷体" pitchFamily="2" charset="-122"/>
              </a:rPr>
              <a:t>82</a:t>
            </a:r>
            <a:r>
              <a:rPr lang="zh-CN" altLang="en-US" b="1" dirty="0" smtClean="0">
                <a:latin typeface="华文楷体" pitchFamily="2" charset="-122"/>
                <a:ea typeface="华文楷体" pitchFamily="2" charset="-122"/>
              </a:rPr>
              <a:t>号）</a:t>
            </a:r>
            <a:endParaRPr lang="en-US" altLang="zh-CN" b="1" dirty="0" smtClean="0">
              <a:latin typeface="华文楷体" pitchFamily="2" charset="-122"/>
              <a:ea typeface="华文楷体" pitchFamily="2" charset="-122"/>
            </a:endParaRPr>
          </a:p>
          <a:p>
            <a:endParaRPr lang="en-US" altLang="zh-CN" b="1" dirty="0" smtClean="0"/>
          </a:p>
          <a:p>
            <a:r>
              <a:rPr lang="en-US" altLang="zh-CN" dirty="0" smtClean="0">
                <a:solidFill>
                  <a:srgbClr val="FF0000"/>
                </a:solidFill>
              </a:rPr>
              <a:t>10</a:t>
            </a:r>
            <a:r>
              <a:rPr lang="zh-CN" altLang="en-US" dirty="0" smtClean="0">
                <a:solidFill>
                  <a:srgbClr val="FF0000"/>
                </a:solidFill>
              </a:rPr>
              <a:t>条举措</a:t>
            </a:r>
          </a:p>
          <a:p>
            <a:endParaRPr lang="en-US" altLang="zh-CN"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67000" y="609600"/>
            <a:ext cx="3886200" cy="487363"/>
          </a:xfrm>
        </p:spPr>
        <p:txBody>
          <a:bodyPr/>
          <a:lstStyle/>
          <a:p>
            <a:r>
              <a:rPr lang="en-US" altLang="zh-CN" sz="3600" dirty="0" smtClean="0">
                <a:solidFill>
                  <a:srgbClr val="FF0000"/>
                </a:solidFill>
              </a:rPr>
              <a:t>10</a:t>
            </a:r>
            <a:r>
              <a:rPr lang="zh-CN" altLang="en-US" sz="3600" dirty="0" smtClean="0">
                <a:solidFill>
                  <a:srgbClr val="FF0000"/>
                </a:solidFill>
              </a:rPr>
              <a:t>条便利化举措</a:t>
            </a:r>
            <a:r>
              <a:rPr lang="zh-CN" altLang="en-US" dirty="0" smtClean="0">
                <a:solidFill>
                  <a:srgbClr val="FF0000"/>
                </a:solidFill>
              </a:rPr>
              <a:t/>
            </a:r>
            <a:br>
              <a:rPr lang="zh-CN" altLang="en-US" dirty="0" smtClean="0">
                <a:solidFill>
                  <a:srgbClr val="FF0000"/>
                </a:solidFill>
              </a:rPr>
            </a:br>
            <a:endParaRPr lang="zh-CN" altLang="en-US" dirty="0"/>
          </a:p>
        </p:txBody>
      </p:sp>
      <p:sp>
        <p:nvSpPr>
          <p:cNvPr id="3" name="内容占位符 2"/>
          <p:cNvSpPr>
            <a:spLocks noGrp="1"/>
          </p:cNvSpPr>
          <p:nvPr>
            <p:ph idx="1"/>
          </p:nvPr>
        </p:nvSpPr>
        <p:spPr/>
        <p:txBody>
          <a:bodyPr/>
          <a:lstStyle/>
          <a:p>
            <a:r>
              <a:rPr lang="en-US" dirty="0" smtClean="0"/>
              <a:t>1</a:t>
            </a:r>
            <a:r>
              <a:rPr lang="zh-CN" altLang="en-US" dirty="0" smtClean="0"/>
              <a:t>、优化高新技术企业认定管理服务工作</a:t>
            </a:r>
          </a:p>
          <a:p>
            <a:r>
              <a:rPr lang="en-US" dirty="0" smtClean="0"/>
              <a:t>2</a:t>
            </a:r>
            <a:r>
              <a:rPr lang="zh-CN" altLang="en-US" dirty="0" smtClean="0"/>
              <a:t>、提升认定管理工作信息化水平</a:t>
            </a:r>
          </a:p>
          <a:p>
            <a:r>
              <a:rPr lang="en-US" dirty="0" smtClean="0"/>
              <a:t>3</a:t>
            </a:r>
            <a:r>
              <a:rPr lang="zh-CN" altLang="en-US" dirty="0" smtClean="0"/>
              <a:t>、推进高新技术企业证书电子化进程</a:t>
            </a:r>
          </a:p>
          <a:p>
            <a:r>
              <a:rPr lang="en-US" dirty="0" smtClean="0"/>
              <a:t>4</a:t>
            </a:r>
            <a:r>
              <a:rPr lang="zh-CN" altLang="en-US" dirty="0" smtClean="0"/>
              <a:t>、落实专利证书电子化政策</a:t>
            </a:r>
          </a:p>
          <a:p>
            <a:r>
              <a:rPr lang="en-US" dirty="0" smtClean="0"/>
              <a:t>5</a:t>
            </a:r>
            <a:r>
              <a:rPr lang="zh-CN" altLang="en-US" dirty="0" smtClean="0"/>
              <a:t>、改进高新技术企业档案管理</a:t>
            </a:r>
          </a:p>
          <a:p>
            <a:r>
              <a:rPr lang="en-US" dirty="0" smtClean="0"/>
              <a:t>6</a:t>
            </a:r>
            <a:r>
              <a:rPr lang="zh-CN" altLang="en-US" dirty="0" smtClean="0"/>
              <a:t>、加强高新技术企业培育服务</a:t>
            </a:r>
          </a:p>
          <a:p>
            <a:r>
              <a:rPr lang="en-US" dirty="0" smtClean="0"/>
              <a:t>7</a:t>
            </a:r>
            <a:r>
              <a:rPr lang="zh-CN" altLang="en-US" dirty="0" smtClean="0"/>
              <a:t>、加强高新技术企业监督管理</a:t>
            </a:r>
          </a:p>
          <a:p>
            <a:r>
              <a:rPr lang="en-US" dirty="0" smtClean="0"/>
              <a:t>8</a:t>
            </a:r>
            <a:r>
              <a:rPr lang="zh-CN" altLang="en-US" dirty="0" smtClean="0"/>
              <a:t>、做好高新技术企业政策跟踪监测</a:t>
            </a:r>
          </a:p>
          <a:p>
            <a:r>
              <a:rPr lang="en-US" dirty="0" smtClean="0"/>
              <a:t>9</a:t>
            </a:r>
            <a:r>
              <a:rPr lang="zh-CN" altLang="en-US" dirty="0" smtClean="0"/>
              <a:t>、加大培训服务与政策支持</a:t>
            </a:r>
          </a:p>
          <a:p>
            <a:r>
              <a:rPr lang="en-US" dirty="0" smtClean="0"/>
              <a:t>10</a:t>
            </a:r>
            <a:r>
              <a:rPr lang="zh-CN" altLang="en-US" dirty="0" smtClean="0"/>
              <a:t>、统筹做好疫情防控与复工复产工作</a:t>
            </a:r>
          </a:p>
          <a:p>
            <a:endParaRPr lang="zh-CN"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a:p>
            <a:r>
              <a:rPr lang="zh-CN" altLang="en-US" b="1" dirty="0" smtClean="0">
                <a:latin typeface="微软雅黑" pitchFamily="34" charset="-122"/>
                <a:ea typeface="微软雅黑" pitchFamily="34" charset="-122"/>
              </a:rPr>
              <a:t>二、</a:t>
            </a:r>
            <a:r>
              <a:rPr lang="en-US" b="1" dirty="0" smtClean="0">
                <a:latin typeface="微软雅黑" pitchFamily="34" charset="-122"/>
                <a:ea typeface="微软雅黑" pitchFamily="34" charset="-122"/>
              </a:rPr>
              <a:t>2020</a:t>
            </a:r>
            <a:r>
              <a:rPr lang="zh-CN" altLang="en-US" b="1" dirty="0" smtClean="0">
                <a:latin typeface="微软雅黑" pitchFamily="34" charset="-122"/>
                <a:ea typeface="微软雅黑" pitchFamily="34" charset="-122"/>
              </a:rPr>
              <a:t>年度全国高企工作会精神</a:t>
            </a:r>
            <a:endParaRPr lang="en-US" altLang="zh-CN" b="1" dirty="0" smtClean="0">
              <a:latin typeface="微软雅黑" pitchFamily="34" charset="-122"/>
              <a:ea typeface="微软雅黑" pitchFamily="34" charset="-122"/>
            </a:endParaRPr>
          </a:p>
          <a:p>
            <a:endParaRPr lang="en-US" altLang="zh-CN" dirty="0" smtClean="0"/>
          </a:p>
          <a:p>
            <a:r>
              <a:rPr lang="en-US" dirty="0" smtClean="0"/>
              <a:t>5</a:t>
            </a:r>
            <a:r>
              <a:rPr lang="zh-CN" altLang="en-US" dirty="0" smtClean="0"/>
              <a:t>月</a:t>
            </a:r>
            <a:r>
              <a:rPr lang="en-US" dirty="0" smtClean="0"/>
              <a:t>18</a:t>
            </a:r>
            <a:r>
              <a:rPr lang="zh-CN" altLang="en-US" dirty="0" smtClean="0"/>
              <a:t>日， </a:t>
            </a:r>
            <a:r>
              <a:rPr lang="zh-CN" altLang="en-US" dirty="0" smtClean="0"/>
              <a:t>视频会召开，主要内容：</a:t>
            </a:r>
            <a:endParaRPr lang="en-US" altLang="zh-CN" dirty="0" smtClean="0"/>
          </a:p>
          <a:p>
            <a:r>
              <a:rPr lang="en-US" dirty="0" smtClean="0"/>
              <a:t>1</a:t>
            </a:r>
            <a:r>
              <a:rPr lang="zh-CN" altLang="en-US" dirty="0" smtClean="0"/>
              <a:t>、通报</a:t>
            </a:r>
            <a:r>
              <a:rPr lang="en-US" dirty="0" smtClean="0"/>
              <a:t>2019</a:t>
            </a:r>
            <a:r>
              <a:rPr lang="zh-CN" altLang="en-US" dirty="0" smtClean="0"/>
              <a:t>年各地高新技术企业认定管理工作情况以及今年高企疫情防控和复工复产</a:t>
            </a:r>
            <a:r>
              <a:rPr lang="zh-CN" altLang="en-US" dirty="0" smtClean="0"/>
              <a:t>情况；</a:t>
            </a:r>
            <a:endParaRPr lang="zh-CN" altLang="en-US" dirty="0" smtClean="0"/>
          </a:p>
          <a:p>
            <a:r>
              <a:rPr lang="en-US" dirty="0" smtClean="0"/>
              <a:t>2</a:t>
            </a:r>
            <a:r>
              <a:rPr lang="zh-CN" altLang="en-US" dirty="0" smtClean="0"/>
              <a:t>、</a:t>
            </a:r>
            <a:r>
              <a:rPr lang="zh-CN" altLang="en-US" dirty="0" smtClean="0"/>
              <a:t>解读</a:t>
            </a:r>
            <a:r>
              <a:rPr lang="en-US" altLang="zh-CN" dirty="0" smtClean="0"/>
              <a:t>《</a:t>
            </a:r>
            <a:r>
              <a:rPr lang="zh-CN" altLang="en-US" dirty="0" smtClean="0"/>
              <a:t>关于推动高新技术企业认定管理与服务便利化的通知</a:t>
            </a:r>
            <a:r>
              <a:rPr lang="en-US" altLang="zh-CN" dirty="0" smtClean="0"/>
              <a:t>》</a:t>
            </a:r>
            <a:r>
              <a:rPr lang="zh-CN" altLang="en-US" dirty="0" smtClean="0"/>
              <a:t>的十条具体</a:t>
            </a:r>
            <a:r>
              <a:rPr lang="zh-CN" altLang="en-US" dirty="0" smtClean="0"/>
              <a:t>举措；</a:t>
            </a:r>
            <a:endParaRPr lang="zh-CN" altLang="en-US" dirty="0" smtClean="0"/>
          </a:p>
          <a:p>
            <a:r>
              <a:rPr lang="en-US" dirty="0" smtClean="0"/>
              <a:t>3</a:t>
            </a:r>
            <a:r>
              <a:rPr lang="zh-CN" altLang="en-US" dirty="0" smtClean="0"/>
              <a:t>、</a:t>
            </a:r>
            <a:r>
              <a:rPr lang="zh-CN" altLang="en-US" dirty="0" smtClean="0"/>
              <a:t>提出</a:t>
            </a:r>
            <a:r>
              <a:rPr lang="en-US" dirty="0" smtClean="0"/>
              <a:t>2020</a:t>
            </a:r>
            <a:r>
              <a:rPr lang="zh-CN" altLang="en-US" dirty="0" smtClean="0"/>
              <a:t>年高新技术企业工作考虑。</a:t>
            </a:r>
          </a:p>
          <a:p>
            <a:endParaRPr lang="zh-CN" altLang="en-US" dirty="0" smtClean="0"/>
          </a:p>
          <a:p>
            <a:endParaRPr lang="zh-CN" alt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内容占位符 2"/>
          <p:cNvSpPr>
            <a:spLocks noGrp="1"/>
          </p:cNvSpPr>
          <p:nvPr>
            <p:ph idx="1"/>
          </p:nvPr>
        </p:nvSpPr>
        <p:spPr/>
        <p:txBody>
          <a:bodyPr/>
          <a:lstStyle/>
          <a:p>
            <a:pPr>
              <a:buFont typeface="Wingdings" pitchFamily="2" charset="2"/>
              <a:buNone/>
            </a:pPr>
            <a:r>
              <a:rPr lang="zh-CN" altLang="en-US" sz="2400" dirty="0" smtClean="0">
                <a:ea typeface="宋体" pitchFamily="2" charset="-122"/>
              </a:rPr>
              <a:t>        </a:t>
            </a:r>
            <a:endParaRPr lang="en-US" altLang="zh-CN" sz="2400" dirty="0" smtClean="0">
              <a:ea typeface="宋体" pitchFamily="2" charset="-122"/>
            </a:endParaRPr>
          </a:p>
          <a:p>
            <a:pPr>
              <a:lnSpc>
                <a:spcPct val="200000"/>
              </a:lnSpc>
              <a:buFont typeface="Wingdings" pitchFamily="2" charset="2"/>
              <a:buNone/>
            </a:pPr>
            <a:r>
              <a:rPr lang="en-US" altLang="zh-CN" sz="2400" dirty="0" smtClean="0">
                <a:ea typeface="宋体" pitchFamily="2" charset="-122"/>
              </a:rPr>
              <a:t>         </a:t>
            </a:r>
            <a:r>
              <a:rPr lang="zh-CN" altLang="en-US" sz="2400" dirty="0" smtClean="0">
                <a:ea typeface="宋体" pitchFamily="2" charset="-122"/>
              </a:rPr>
              <a:t>为提升企业自主创新能力，扶持和鼓励高新技术企业的发展，根据</a:t>
            </a:r>
            <a:r>
              <a:rPr lang="en-US" altLang="zh-CN" sz="2400" dirty="0" smtClean="0">
                <a:ea typeface="宋体" pitchFamily="2" charset="-122"/>
              </a:rPr>
              <a:t>《</a:t>
            </a:r>
            <a:r>
              <a:rPr lang="zh-CN" altLang="en-US" sz="2400" dirty="0" smtClean="0">
                <a:ea typeface="宋体" pitchFamily="2" charset="-122"/>
              </a:rPr>
              <a:t>中华人民共和国企业所得税法</a:t>
            </a:r>
            <a:r>
              <a:rPr lang="en-US" altLang="zh-CN" sz="2400" dirty="0" smtClean="0">
                <a:ea typeface="宋体" pitchFamily="2" charset="-122"/>
              </a:rPr>
              <a:t>》</a:t>
            </a:r>
            <a:r>
              <a:rPr lang="zh-CN" altLang="en-US" sz="2400" dirty="0" smtClean="0">
                <a:ea typeface="宋体" pitchFamily="2" charset="-122"/>
              </a:rPr>
              <a:t>、</a:t>
            </a:r>
            <a:r>
              <a:rPr lang="en-US" altLang="zh-CN" sz="2400" dirty="0" smtClean="0">
                <a:ea typeface="宋体" pitchFamily="2" charset="-122"/>
              </a:rPr>
              <a:t>《</a:t>
            </a:r>
            <a:r>
              <a:rPr lang="zh-CN" altLang="en-US" sz="2400" dirty="0" smtClean="0">
                <a:ea typeface="宋体" pitchFamily="2" charset="-122"/>
              </a:rPr>
              <a:t>中华人民共和国企业所得税法实施条例</a:t>
            </a:r>
            <a:r>
              <a:rPr lang="en-US" altLang="zh-CN" sz="2400" dirty="0" smtClean="0">
                <a:ea typeface="宋体" pitchFamily="2" charset="-122"/>
              </a:rPr>
              <a:t>》</a:t>
            </a:r>
            <a:r>
              <a:rPr lang="zh-CN" altLang="en-US" sz="2400" dirty="0" smtClean="0">
                <a:ea typeface="宋体" pitchFamily="2" charset="-122"/>
              </a:rPr>
              <a:t>的要求，作为</a:t>
            </a:r>
            <a:r>
              <a:rPr lang="en-US" altLang="zh-CN" sz="2400" dirty="0" smtClean="0">
                <a:ea typeface="宋体" pitchFamily="2" charset="-122"/>
              </a:rPr>
              <a:t>《</a:t>
            </a:r>
            <a:r>
              <a:rPr lang="zh-CN" altLang="en-US" sz="2400" dirty="0" smtClean="0">
                <a:ea typeface="宋体" pitchFamily="2" charset="-122"/>
              </a:rPr>
              <a:t>国家中长期科技发展规划纲要（</a:t>
            </a:r>
            <a:r>
              <a:rPr lang="en-US" altLang="zh-CN" sz="2400" dirty="0" smtClean="0">
                <a:ea typeface="宋体" pitchFamily="2" charset="-122"/>
              </a:rPr>
              <a:t>2006━2020</a:t>
            </a:r>
            <a:r>
              <a:rPr lang="zh-CN" altLang="en-US" sz="2400" dirty="0" smtClean="0">
                <a:ea typeface="宋体" pitchFamily="2" charset="-122"/>
              </a:rPr>
              <a:t>年）</a:t>
            </a:r>
            <a:r>
              <a:rPr lang="en-US" altLang="zh-CN" sz="2400" dirty="0" smtClean="0">
                <a:ea typeface="宋体" pitchFamily="2" charset="-122"/>
              </a:rPr>
              <a:t>》</a:t>
            </a:r>
            <a:r>
              <a:rPr lang="zh-CN" altLang="en-US" sz="2400" dirty="0" smtClean="0">
                <a:ea typeface="宋体" pitchFamily="2" charset="-122"/>
              </a:rPr>
              <a:t>的配套政策，</a:t>
            </a:r>
            <a:r>
              <a:rPr lang="en-US" altLang="zh-CN" sz="2400" dirty="0" smtClean="0">
                <a:ea typeface="宋体" pitchFamily="2" charset="-122"/>
              </a:rPr>
              <a:t>2008</a:t>
            </a:r>
            <a:r>
              <a:rPr lang="zh-CN" altLang="en-US" sz="2400" dirty="0" smtClean="0">
                <a:ea typeface="宋体" pitchFamily="2" charset="-122"/>
              </a:rPr>
              <a:t>年</a:t>
            </a:r>
            <a:r>
              <a:rPr lang="en-US" altLang="zh-CN" sz="2400" dirty="0" smtClean="0">
                <a:ea typeface="宋体" pitchFamily="2" charset="-122"/>
              </a:rPr>
              <a:t>4</a:t>
            </a:r>
            <a:r>
              <a:rPr lang="zh-CN" altLang="en-US" sz="2400" dirty="0" smtClean="0">
                <a:ea typeface="宋体" pitchFamily="2" charset="-122"/>
              </a:rPr>
              <a:t>月</a:t>
            </a:r>
            <a:r>
              <a:rPr lang="en-US" altLang="zh-CN" sz="2400" dirty="0" smtClean="0">
                <a:ea typeface="宋体" pitchFamily="2" charset="-122"/>
              </a:rPr>
              <a:t>14</a:t>
            </a:r>
            <a:r>
              <a:rPr lang="zh-CN" altLang="en-US" sz="2400" dirty="0" smtClean="0">
                <a:ea typeface="宋体" pitchFamily="2" charset="-122"/>
              </a:rPr>
              <a:t>日，科技部、财政部和国家税务总局联合颁布了</a:t>
            </a:r>
            <a:r>
              <a:rPr lang="en-US" altLang="zh-CN" sz="2400" dirty="0" smtClean="0">
                <a:solidFill>
                  <a:srgbClr val="FF0000"/>
                </a:solidFill>
                <a:ea typeface="宋体" pitchFamily="2" charset="-122"/>
              </a:rPr>
              <a:t>《</a:t>
            </a:r>
            <a:r>
              <a:rPr lang="zh-CN" altLang="en-US" sz="2400" dirty="0" smtClean="0">
                <a:solidFill>
                  <a:srgbClr val="FF0000"/>
                </a:solidFill>
                <a:ea typeface="宋体" pitchFamily="2" charset="-122"/>
              </a:rPr>
              <a:t>高新技术企业认定管理办法</a:t>
            </a:r>
            <a:r>
              <a:rPr lang="en-US" altLang="zh-CN" sz="2400" dirty="0" smtClean="0">
                <a:solidFill>
                  <a:srgbClr val="FF0000"/>
                </a:solidFill>
                <a:ea typeface="宋体" pitchFamily="2" charset="-122"/>
              </a:rPr>
              <a:t>》</a:t>
            </a:r>
            <a:r>
              <a:rPr lang="zh-CN" altLang="en-US" sz="2400" dirty="0" smtClean="0">
                <a:ea typeface="宋体" pitchFamily="2" charset="-122"/>
              </a:rPr>
              <a:t>。</a:t>
            </a:r>
            <a:endParaRPr lang="en-US" altLang="zh-CN" sz="2400" dirty="0" smtClean="0">
              <a:ea typeface="宋体" pitchFamily="2"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2000" y="1219200"/>
            <a:ext cx="7391400" cy="487363"/>
          </a:xfrm>
        </p:spPr>
        <p:txBody>
          <a:bodyPr/>
          <a:lstStyle/>
          <a:p>
            <a:pPr algn="ctr"/>
            <a:r>
              <a:rPr lang="zh-CN" altLang="en-US" dirty="0" smtClean="0">
                <a:solidFill>
                  <a:srgbClr val="FF0000"/>
                </a:solidFill>
              </a:rPr>
              <a:t>全国高新技术企业总量情况</a:t>
            </a:r>
            <a:endParaRPr lang="zh-CN" altLang="en-US" dirty="0">
              <a:solidFill>
                <a:srgbClr val="FF0000"/>
              </a:solidFill>
            </a:endParaRPr>
          </a:p>
        </p:txBody>
      </p:sp>
      <p:pic>
        <p:nvPicPr>
          <p:cNvPr id="1027" name="Picture 3"/>
          <p:cNvPicPr>
            <a:picLocks noGrp="1" noChangeAspect="1" noChangeArrowheads="1"/>
          </p:cNvPicPr>
          <p:nvPr>
            <p:ph idx="1"/>
          </p:nvPr>
        </p:nvPicPr>
        <p:blipFill>
          <a:blip r:embed="rId2"/>
          <a:srcRect/>
          <a:stretch>
            <a:fillRect/>
          </a:stretch>
        </p:blipFill>
        <p:spPr bwMode="auto">
          <a:xfrm>
            <a:off x="496711" y="1752600"/>
            <a:ext cx="8647289" cy="4489938"/>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228600" y="1524000"/>
            <a:ext cx="8740268" cy="4602899"/>
          </a:xfrm>
          <a:prstGeom prst="rect">
            <a:avLst/>
          </a:prstGeom>
          <a:noFill/>
          <a:ln w="9525">
            <a:noFill/>
            <a:miter lim="800000"/>
            <a:headEnd/>
            <a:tailEnd/>
          </a:ln>
          <a:effectLst/>
        </p:spPr>
      </p:pic>
      <p:sp>
        <p:nvSpPr>
          <p:cNvPr id="5" name="标题 1"/>
          <p:cNvSpPr txBox="1">
            <a:spLocks/>
          </p:cNvSpPr>
          <p:nvPr/>
        </p:nvSpPr>
        <p:spPr bwMode="white">
          <a:xfrm>
            <a:off x="762000" y="1219200"/>
            <a:ext cx="73914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0" cap="none" spc="0" normalizeH="0" baseline="0" noProof="0" dirty="0" smtClean="0">
                <a:ln>
                  <a:noFill/>
                </a:ln>
                <a:solidFill>
                  <a:srgbClr val="FF0000"/>
                </a:solidFill>
                <a:effectLst/>
                <a:uLnTx/>
                <a:uFillTx/>
                <a:latin typeface="+mj-lt"/>
                <a:ea typeface="+mj-ea"/>
                <a:cs typeface="+mj-cs"/>
              </a:rPr>
              <a:t>全国高新技术企业区域分布情况</a:t>
            </a:r>
            <a:endParaRPr kumimoji="0" lang="zh-CN" altLang="en-US" sz="2800" b="1" i="0" u="none" strike="noStrike" kern="0" cap="none" spc="0" normalizeH="0" baseline="0" noProof="0" dirty="0">
              <a:ln>
                <a:noFill/>
              </a:ln>
              <a:solidFill>
                <a:srgbClr val="FF0000"/>
              </a:solidFill>
              <a:effectLst/>
              <a:uLnTx/>
              <a:uFillTx/>
              <a:latin typeface="+mj-lt"/>
              <a:ea typeface="+mj-ea"/>
              <a:cs typeface="+mj-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1" y="1981200"/>
            <a:ext cx="8991600" cy="4191000"/>
          </a:xfrm>
          <a:prstGeom prst="rect">
            <a:avLst/>
          </a:prstGeom>
          <a:noFill/>
          <a:ln w="9525">
            <a:noFill/>
            <a:miter lim="800000"/>
            <a:headEnd/>
            <a:tailEnd/>
          </a:ln>
          <a:effectLst/>
        </p:spPr>
      </p:pic>
      <p:sp>
        <p:nvSpPr>
          <p:cNvPr id="5" name="标题 1"/>
          <p:cNvSpPr txBox="1">
            <a:spLocks/>
          </p:cNvSpPr>
          <p:nvPr/>
        </p:nvSpPr>
        <p:spPr bwMode="white">
          <a:xfrm>
            <a:off x="762000" y="1219200"/>
            <a:ext cx="73914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0" cap="none" spc="0" normalizeH="0" baseline="0" noProof="0" dirty="0" smtClean="0">
                <a:ln>
                  <a:noFill/>
                </a:ln>
                <a:solidFill>
                  <a:srgbClr val="FF0000"/>
                </a:solidFill>
                <a:effectLst/>
                <a:uLnTx/>
                <a:uFillTx/>
                <a:latin typeface="+mj-lt"/>
                <a:ea typeface="+mj-ea"/>
                <a:cs typeface="+mj-cs"/>
              </a:rPr>
              <a:t>全国高新技术企业领域分布情况</a:t>
            </a:r>
            <a:endParaRPr kumimoji="0" lang="zh-CN" altLang="en-US" sz="2800" b="1" i="0" u="none" strike="noStrike" kern="0" cap="none" spc="0" normalizeH="0" baseline="0" noProof="0" dirty="0">
              <a:ln>
                <a:noFill/>
              </a:ln>
              <a:solidFill>
                <a:srgbClr val="FF0000"/>
              </a:solidFill>
              <a:effectLst/>
              <a:uLnTx/>
              <a:uFillTx/>
              <a:latin typeface="+mj-lt"/>
              <a:ea typeface="+mj-ea"/>
              <a:cs typeface="+mj-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203880" y="2209800"/>
            <a:ext cx="8787720" cy="4194810"/>
          </a:xfrm>
          <a:prstGeom prst="rect">
            <a:avLst/>
          </a:prstGeom>
          <a:noFill/>
          <a:ln w="9525">
            <a:noFill/>
            <a:miter lim="800000"/>
            <a:headEnd/>
            <a:tailEnd/>
          </a:ln>
          <a:effectLst/>
        </p:spPr>
      </p:pic>
      <p:sp>
        <p:nvSpPr>
          <p:cNvPr id="5" name="标题 1"/>
          <p:cNvSpPr txBox="1">
            <a:spLocks/>
          </p:cNvSpPr>
          <p:nvPr/>
        </p:nvSpPr>
        <p:spPr bwMode="white">
          <a:xfrm>
            <a:off x="762000" y="1219200"/>
            <a:ext cx="73914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0" cap="none" spc="0" normalizeH="0" baseline="0" noProof="0" dirty="0" smtClean="0">
                <a:ln>
                  <a:noFill/>
                </a:ln>
                <a:solidFill>
                  <a:srgbClr val="FF0000"/>
                </a:solidFill>
                <a:effectLst/>
                <a:uLnTx/>
                <a:uFillTx/>
                <a:latin typeface="+mj-lt"/>
                <a:ea typeface="+mj-ea"/>
                <a:cs typeface="+mj-cs"/>
              </a:rPr>
              <a:t>全国高新技术企业资本市场分布情况</a:t>
            </a:r>
            <a:endParaRPr kumimoji="0" lang="zh-CN" altLang="en-US" sz="2800" b="1" i="0" u="none" strike="noStrike" kern="0" cap="none" spc="0" normalizeH="0" baseline="0" noProof="0" dirty="0">
              <a:ln>
                <a:noFill/>
              </a:ln>
              <a:solidFill>
                <a:srgbClr val="FF0000"/>
              </a:solidFill>
              <a:effectLst/>
              <a:uLnTx/>
              <a:uFillTx/>
              <a:latin typeface="+mj-lt"/>
              <a:ea typeface="+mj-ea"/>
              <a:cs typeface="+mj-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381000" y="1676400"/>
            <a:ext cx="8001000" cy="1004994"/>
          </a:xfrm>
          <a:prstGeom prst="rect">
            <a:avLst/>
          </a:prstGeom>
          <a:noFill/>
          <a:ln w="9525">
            <a:noFill/>
            <a:miter lim="800000"/>
            <a:headEnd/>
            <a:tailEnd/>
          </a:ln>
          <a:effectLst/>
        </p:spPr>
      </p:pic>
      <p:sp>
        <p:nvSpPr>
          <p:cNvPr id="5" name="标题 1"/>
          <p:cNvSpPr txBox="1">
            <a:spLocks/>
          </p:cNvSpPr>
          <p:nvPr/>
        </p:nvSpPr>
        <p:spPr bwMode="white">
          <a:xfrm>
            <a:off x="762000" y="1219200"/>
            <a:ext cx="73914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0" cap="none" spc="0" normalizeH="0" baseline="0" noProof="0" dirty="0" smtClean="0">
                <a:ln>
                  <a:noFill/>
                </a:ln>
                <a:solidFill>
                  <a:srgbClr val="FF0000"/>
                </a:solidFill>
                <a:effectLst/>
                <a:uLnTx/>
                <a:uFillTx/>
                <a:latin typeface="+mj-lt"/>
                <a:ea typeface="+mj-ea"/>
                <a:cs typeface="+mj-cs"/>
              </a:rPr>
              <a:t>全国高备案审查情况</a:t>
            </a:r>
            <a:endParaRPr kumimoji="0" lang="zh-CN" altLang="en-US" sz="2800" b="1" i="0" u="none" strike="noStrike" kern="0" cap="none" spc="0" normalizeH="0" baseline="0" noProof="0" dirty="0">
              <a:ln>
                <a:noFill/>
              </a:ln>
              <a:solidFill>
                <a:srgbClr val="FF0000"/>
              </a:solidFill>
              <a:effectLst/>
              <a:uLnTx/>
              <a:uFillTx/>
              <a:latin typeface="+mj-lt"/>
              <a:ea typeface="+mj-ea"/>
              <a:cs typeface="+mj-cs"/>
            </a:endParaRPr>
          </a:p>
        </p:txBody>
      </p:sp>
      <p:pic>
        <p:nvPicPr>
          <p:cNvPr id="5123" name="Picture 3"/>
          <p:cNvPicPr>
            <a:picLocks noChangeAspect="1" noChangeArrowheads="1"/>
          </p:cNvPicPr>
          <p:nvPr/>
        </p:nvPicPr>
        <p:blipFill>
          <a:blip r:embed="rId3"/>
          <a:srcRect/>
          <a:stretch>
            <a:fillRect/>
          </a:stretch>
        </p:blipFill>
        <p:spPr bwMode="auto">
          <a:xfrm>
            <a:off x="381000" y="2514600"/>
            <a:ext cx="7862517" cy="3914775"/>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81000" y="1295400"/>
            <a:ext cx="8229600" cy="4343400"/>
          </a:xfrm>
        </p:spPr>
        <p:txBody>
          <a:bodyPr/>
          <a:lstStyle/>
          <a:p>
            <a:pPr algn="ctr">
              <a:buNone/>
            </a:pPr>
            <a:r>
              <a:rPr lang="zh-CN" altLang="en-US" sz="4800" dirty="0" smtClean="0">
                <a:solidFill>
                  <a:schemeClr val="tx2"/>
                </a:solidFill>
                <a:latin typeface="隶书" pitchFamily="49" charset="-122"/>
                <a:ea typeface="隶书" pitchFamily="49" charset="-122"/>
              </a:rPr>
              <a:t>小 结</a:t>
            </a:r>
            <a:endParaRPr lang="en-US" altLang="zh-CN" sz="4800" dirty="0" smtClean="0">
              <a:solidFill>
                <a:schemeClr val="tx2"/>
              </a:solidFill>
              <a:latin typeface="隶书" pitchFamily="49" charset="-122"/>
              <a:ea typeface="隶书" pitchFamily="49" charset="-122"/>
            </a:endParaRPr>
          </a:p>
          <a:p>
            <a:pPr algn="ctr">
              <a:buFont typeface="Wingdings" pitchFamily="2" charset="2"/>
              <a:buChar char="Ø"/>
            </a:pPr>
            <a:r>
              <a:rPr lang="zh-CN" altLang="en-US" sz="4800" b="1" dirty="0" smtClean="0">
                <a:solidFill>
                  <a:srgbClr val="FF0000"/>
                </a:solidFill>
                <a:latin typeface="隶书" pitchFamily="49" charset="-122"/>
                <a:ea typeface="隶书" pitchFamily="49" charset="-122"/>
              </a:rPr>
              <a:t>贡 献 突 出</a:t>
            </a:r>
            <a:endParaRPr lang="en-US" altLang="zh-CN" sz="4800" b="1" dirty="0" smtClean="0">
              <a:solidFill>
                <a:srgbClr val="FF0000"/>
              </a:solidFill>
              <a:latin typeface="隶书" pitchFamily="49" charset="-122"/>
              <a:ea typeface="隶书" pitchFamily="49" charset="-122"/>
            </a:endParaRPr>
          </a:p>
          <a:p>
            <a:pPr algn="ctr">
              <a:buFont typeface="Wingdings" pitchFamily="2" charset="2"/>
              <a:buChar char="Ø"/>
            </a:pPr>
            <a:r>
              <a:rPr lang="zh-CN" altLang="en-US" sz="4800" b="1" dirty="0" smtClean="0">
                <a:solidFill>
                  <a:srgbClr val="FF0000"/>
                </a:solidFill>
                <a:latin typeface="隶书" pitchFamily="49" charset="-122"/>
                <a:ea typeface="隶书" pitchFamily="49" charset="-122"/>
              </a:rPr>
              <a:t>创 新 使 命</a:t>
            </a:r>
            <a:endParaRPr lang="en-US" altLang="zh-CN" sz="4800" b="1" dirty="0" smtClean="0">
              <a:solidFill>
                <a:srgbClr val="FF0000"/>
              </a:solidFill>
              <a:latin typeface="隶书" pitchFamily="49" charset="-122"/>
              <a:ea typeface="隶书" pitchFamily="49" charset="-122"/>
            </a:endParaRPr>
          </a:p>
          <a:p>
            <a:pPr algn="ctr">
              <a:buFont typeface="Wingdings" pitchFamily="2" charset="2"/>
              <a:buChar char="Ø"/>
            </a:pPr>
            <a:r>
              <a:rPr lang="zh-CN" altLang="en-US" sz="4800" b="1" dirty="0" smtClean="0">
                <a:solidFill>
                  <a:srgbClr val="FF0000"/>
                </a:solidFill>
                <a:latin typeface="隶书" pitchFamily="49" charset="-122"/>
                <a:ea typeface="隶书" pitchFamily="49" charset="-122"/>
              </a:rPr>
              <a:t>量 质 并 举</a:t>
            </a:r>
            <a:endParaRPr lang="en-US" altLang="zh-CN" sz="4800" b="1" dirty="0" smtClean="0">
              <a:solidFill>
                <a:srgbClr val="FF0000"/>
              </a:solidFill>
              <a:latin typeface="隶书" pitchFamily="49" charset="-122"/>
              <a:ea typeface="隶书" pitchFamily="49" charset="-122"/>
            </a:endParaRPr>
          </a:p>
          <a:p>
            <a:pPr algn="ctr">
              <a:buFont typeface="Wingdings" pitchFamily="2" charset="2"/>
              <a:buChar char="Ø"/>
            </a:pPr>
            <a:r>
              <a:rPr lang="zh-CN" altLang="en-US" sz="4800" b="1" dirty="0" smtClean="0">
                <a:solidFill>
                  <a:srgbClr val="FF0000"/>
                </a:solidFill>
                <a:latin typeface="隶书" pitchFamily="49" charset="-122"/>
                <a:ea typeface="隶书" pitchFamily="49" charset="-122"/>
              </a:rPr>
              <a:t>政 策 落 实</a:t>
            </a:r>
            <a:endParaRPr lang="zh-CN" altLang="en-US" sz="4800" b="1" dirty="0">
              <a:solidFill>
                <a:srgbClr val="FF0000"/>
              </a:solidFill>
              <a:latin typeface="隶书" pitchFamily="49" charset="-122"/>
              <a:ea typeface="隶书" pitchFamily="49"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WordArt 5"/>
          <p:cNvSpPr>
            <a:spLocks noChangeArrowheads="1" noChangeShapeType="1" noTextEdit="1"/>
          </p:cNvSpPr>
          <p:nvPr/>
        </p:nvSpPr>
        <p:spPr bwMode="gray">
          <a:xfrm>
            <a:off x="1752600" y="3810000"/>
            <a:ext cx="5689600" cy="1371600"/>
          </a:xfrm>
          <a:prstGeom prst="rect">
            <a:avLst/>
          </a:prstGeom>
        </p:spPr>
        <p:txBody>
          <a:bodyPr wrap="none" fromWordArt="1">
            <a:prstTxWarp prst="textDeflate">
              <a:avLst>
                <a:gd name="adj" fmla="val 0"/>
              </a:avLst>
            </a:prstTxWarp>
          </a:bodyPr>
          <a:lstStyle/>
          <a:p>
            <a:pPr algn="ctr"/>
            <a:r>
              <a:rPr lang="zh-CN" altLang="en-US" sz="3600" b="1" kern="10" dirty="0">
                <a:ln w="28575">
                  <a:solidFill>
                    <a:srgbClr val="FFFFFF"/>
                  </a:solidFill>
                  <a:round/>
                  <a:headEnd/>
                  <a:tailEnd/>
                </a:ln>
                <a:gradFill rotWithShape="1">
                  <a:gsLst>
                    <a:gs pos="0">
                      <a:srgbClr val="99CCFF"/>
                    </a:gs>
                    <a:gs pos="100000">
                      <a:srgbClr val="1B33E7"/>
                    </a:gs>
                  </a:gsLst>
                  <a:lin ang="0" scaled="1"/>
                </a:gradFill>
                <a:effectLst>
                  <a:outerShdw dist="53882" dir="2700000" algn="ctr" rotWithShape="0">
                    <a:srgbClr val="000798">
                      <a:alpha val="50000"/>
                    </a:srgbClr>
                  </a:outerShdw>
                </a:effectLst>
                <a:latin typeface="+mn-ea"/>
                <a:cs typeface="+mn-ea"/>
              </a:rPr>
              <a:t>谢谢</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CN" altLang="en-US" dirty="0" smtClean="0">
                <a:ea typeface="宋体" pitchFamily="2" charset="-122"/>
              </a:rPr>
              <a:t>高企认定政策依据</a:t>
            </a:r>
          </a:p>
        </p:txBody>
      </p:sp>
      <p:sp>
        <p:nvSpPr>
          <p:cNvPr id="115715" name="Rectangle 3"/>
          <p:cNvSpPr>
            <a:spLocks noGrp="1" noChangeArrowheads="1"/>
          </p:cNvSpPr>
          <p:nvPr>
            <p:ph type="body" idx="1"/>
          </p:nvPr>
        </p:nvSpPr>
        <p:spPr>
          <a:xfrm>
            <a:off x="457200" y="1066800"/>
            <a:ext cx="8305800" cy="5486400"/>
          </a:xfrm>
        </p:spPr>
        <p:txBody>
          <a:bodyPr/>
          <a:lstStyle/>
          <a:p>
            <a:pPr>
              <a:defRPr/>
            </a:pPr>
            <a:r>
              <a:rPr lang="zh-CN" altLang="en-US" sz="2400" dirty="0">
                <a:solidFill>
                  <a:srgbClr val="663300"/>
                </a:solidFill>
                <a:effectLst>
                  <a:outerShdw blurRad="38100" dist="38100" dir="2700000" algn="tl">
                    <a:srgbClr val="C0C0C0"/>
                  </a:outerShdw>
                </a:effectLst>
                <a:ea typeface="宋体" panose="02010600030101010101" pitchFamily="2" charset="-122"/>
                <a:sym typeface="Arial" panose="020B0604020202020204" pitchFamily="34" charset="0"/>
              </a:rPr>
              <a:t>2008年政策：</a:t>
            </a:r>
          </a:p>
          <a:p>
            <a:pPr>
              <a:buFont typeface="Wingdings" pitchFamily="2" charset="2"/>
              <a:buNone/>
              <a:defRPr/>
            </a:pPr>
            <a:endParaRPr lang="zh-CN" altLang="en-US" sz="2400" dirty="0">
              <a:solidFill>
                <a:srgbClr val="663300"/>
              </a:solidFill>
              <a:effectLst>
                <a:outerShdw blurRad="38100" dist="38100" dir="2700000" algn="tl">
                  <a:srgbClr val="C0C0C0"/>
                </a:outerShdw>
              </a:effectLst>
              <a:ea typeface="宋体" panose="02010600030101010101" pitchFamily="2" charset="-122"/>
              <a:sym typeface="Arial" panose="020B0604020202020204" pitchFamily="34" charset="0"/>
            </a:endParaRPr>
          </a:p>
          <a:p>
            <a:pPr>
              <a:buFont typeface="Wingdings" pitchFamily="2" charset="2"/>
              <a:buNone/>
              <a:defRPr/>
            </a:pPr>
            <a:r>
              <a:rPr lang="zh-CN" altLang="en-US" sz="2400" dirty="0">
                <a:solidFill>
                  <a:srgbClr val="663300"/>
                </a:solidFill>
                <a:effectLst>
                  <a:outerShdw blurRad="38100" dist="38100" dir="2700000" algn="tl">
                    <a:srgbClr val="C0C0C0"/>
                  </a:outerShdw>
                </a:effectLst>
                <a:ea typeface="宋体" panose="02010600030101010101" pitchFamily="2" charset="-122"/>
                <a:sym typeface="Arial" panose="020B0604020202020204" pitchFamily="34" charset="0"/>
              </a:rPr>
              <a:t>国科发火[2008]172号管理办法</a:t>
            </a:r>
          </a:p>
          <a:p>
            <a:pPr>
              <a:buFont typeface="Wingdings" pitchFamily="2" charset="2"/>
              <a:buNone/>
              <a:defRPr/>
            </a:pPr>
            <a:r>
              <a:rPr lang="zh-CN" altLang="en-US" sz="2400" dirty="0">
                <a:solidFill>
                  <a:srgbClr val="663300"/>
                </a:solidFill>
                <a:effectLst>
                  <a:outerShdw blurRad="38100" dist="38100" dir="2700000" algn="tl">
                    <a:srgbClr val="C0C0C0"/>
                  </a:outerShdw>
                </a:effectLst>
                <a:ea typeface="宋体" panose="02010600030101010101" pitchFamily="2" charset="-122"/>
                <a:sym typeface="Arial" panose="020B0604020202020204" pitchFamily="34" charset="0"/>
              </a:rPr>
              <a:t>国科发火[2008]362号工作指引</a:t>
            </a:r>
          </a:p>
          <a:p>
            <a:pPr>
              <a:buFont typeface="Wingdings" pitchFamily="2" charset="2"/>
              <a:buNone/>
              <a:defRPr/>
            </a:pPr>
            <a:endParaRPr lang="zh-CN" altLang="en-US" sz="2400" dirty="0">
              <a:solidFill>
                <a:srgbClr val="663300"/>
              </a:solidFill>
              <a:effectLst>
                <a:outerShdw blurRad="38100" dist="38100" dir="2700000" algn="tl">
                  <a:srgbClr val="C0C0C0"/>
                </a:outerShdw>
              </a:effectLst>
              <a:ea typeface="宋体" panose="02010600030101010101" pitchFamily="2" charset="-122"/>
              <a:sym typeface="Arial" panose="020B0604020202020204" pitchFamily="34" charset="0"/>
            </a:endParaRPr>
          </a:p>
          <a:p>
            <a:pPr>
              <a:defRPr/>
            </a:pPr>
            <a:r>
              <a:rPr lang="zh-CN" altLang="en-US" sz="2400" dirty="0" smtClean="0">
                <a:solidFill>
                  <a:srgbClr val="663300"/>
                </a:solidFill>
                <a:effectLst>
                  <a:outerShdw blurRad="38100" dist="38100" dir="2700000" algn="tl">
                    <a:srgbClr val="C0C0C0"/>
                  </a:outerShdw>
                </a:effectLst>
                <a:ea typeface="宋体" panose="02010600030101010101" pitchFamily="2" charset="-122"/>
                <a:sym typeface="Arial" panose="020B0604020202020204" pitchFamily="34" charset="0"/>
              </a:rPr>
              <a:t>2016年修订：</a:t>
            </a:r>
            <a:r>
              <a:rPr lang="zh-CN" altLang="en-US" sz="2400" dirty="0" smtClean="0"/>
              <a:t>为加大对科技型企业特别是中小企业的政策扶持，有力推动大众创业、万众创新，培育创造新技术、新业态和提供新供给的生力军，促进经济升级发展，修订认定办法。</a:t>
            </a:r>
            <a:endParaRPr lang="zh-CN" altLang="en-US" sz="2400" dirty="0">
              <a:solidFill>
                <a:srgbClr val="663300"/>
              </a:solidFill>
              <a:effectLst>
                <a:outerShdw blurRad="38100" dist="38100" dir="2700000" algn="tl">
                  <a:srgbClr val="C0C0C0"/>
                </a:outerShdw>
              </a:effectLst>
              <a:ea typeface="宋体" panose="02010600030101010101" pitchFamily="2" charset="-122"/>
              <a:sym typeface="Arial" panose="020B0604020202020204" pitchFamily="34" charset="0"/>
            </a:endParaRPr>
          </a:p>
          <a:p>
            <a:pPr>
              <a:defRPr/>
            </a:pPr>
            <a:endParaRPr lang="zh-CN" altLang="en-US" sz="2400" dirty="0">
              <a:solidFill>
                <a:srgbClr val="663300"/>
              </a:solidFill>
              <a:effectLst>
                <a:outerShdw blurRad="38100" dist="38100" dir="2700000" algn="tl">
                  <a:srgbClr val="C0C0C0"/>
                </a:outerShdw>
              </a:effectLst>
              <a:ea typeface="宋体" panose="02010600030101010101" pitchFamily="2" charset="-122"/>
              <a:sym typeface="Arial" panose="020B0604020202020204" pitchFamily="34" charset="0"/>
            </a:endParaRPr>
          </a:p>
          <a:p>
            <a:pPr>
              <a:buFont typeface="Wingdings" pitchFamily="2" charset="2"/>
              <a:buNone/>
              <a:defRPr/>
            </a:pPr>
            <a:r>
              <a:rPr lang="zh-CN" altLang="en-US" sz="2400" dirty="0">
                <a:solidFill>
                  <a:srgbClr val="FF0000"/>
                </a:solidFill>
                <a:effectLst>
                  <a:outerShdw blurRad="38100" dist="38100" dir="2700000" algn="tl">
                    <a:srgbClr val="C0C0C0"/>
                  </a:outerShdw>
                </a:effectLst>
                <a:ea typeface="宋体" panose="02010600030101010101" pitchFamily="2" charset="-122"/>
              </a:rPr>
              <a:t>国科发火</a:t>
            </a:r>
            <a:r>
              <a:rPr lang="en-US" altLang="zh-CN" sz="2400" dirty="0">
                <a:solidFill>
                  <a:srgbClr val="FF0000"/>
                </a:solidFill>
                <a:effectLst>
                  <a:outerShdw blurRad="38100" dist="38100" dir="2700000" algn="tl">
                    <a:srgbClr val="C0C0C0"/>
                  </a:outerShdw>
                </a:effectLst>
                <a:ea typeface="宋体" panose="02010600030101010101" pitchFamily="2" charset="-122"/>
              </a:rPr>
              <a:t>[2016]32</a:t>
            </a:r>
            <a:r>
              <a:rPr lang="zh-CN" altLang="en-US" sz="2400" dirty="0">
                <a:solidFill>
                  <a:srgbClr val="FF0000"/>
                </a:solidFill>
                <a:effectLst>
                  <a:outerShdw blurRad="38100" dist="38100" dir="2700000" algn="tl">
                    <a:srgbClr val="C0C0C0"/>
                  </a:outerShdw>
                </a:effectLst>
                <a:ea typeface="宋体" panose="02010600030101010101" pitchFamily="2" charset="-122"/>
              </a:rPr>
              <a:t>号</a:t>
            </a:r>
            <a:r>
              <a:rPr lang="en-US" altLang="zh-CN" sz="2400" b="1" dirty="0">
                <a:solidFill>
                  <a:srgbClr val="FF0000"/>
                </a:solidFill>
                <a:ea typeface="仿宋_GB2312" pitchFamily="49" charset="-122"/>
              </a:rPr>
              <a:t>《</a:t>
            </a:r>
            <a:r>
              <a:rPr lang="zh-CN" altLang="en-US" sz="2400" b="1" dirty="0">
                <a:solidFill>
                  <a:srgbClr val="FF0000"/>
                </a:solidFill>
                <a:ea typeface="仿宋_GB2312" pitchFamily="49" charset="-122"/>
                <a:sym typeface="Arial" panose="020B0604020202020204" pitchFamily="34" charset="0"/>
              </a:rPr>
              <a:t>高新技术企业认定管理办法</a:t>
            </a:r>
            <a:r>
              <a:rPr lang="en-US" altLang="zh-CN" sz="2400" b="1" dirty="0">
                <a:solidFill>
                  <a:srgbClr val="FF0000"/>
                </a:solidFill>
                <a:ea typeface="仿宋_GB2312" pitchFamily="49" charset="-122"/>
                <a:sym typeface="Arial" panose="020B0604020202020204" pitchFamily="34" charset="0"/>
              </a:rPr>
              <a:t>》</a:t>
            </a:r>
            <a:endParaRPr lang="zh-CN" altLang="en-US" sz="2400" dirty="0">
              <a:solidFill>
                <a:srgbClr val="FF0000"/>
              </a:solidFill>
              <a:effectLst>
                <a:outerShdw blurRad="38100" dist="38100" dir="2700000" algn="tl">
                  <a:srgbClr val="C0C0C0"/>
                </a:outerShdw>
              </a:effectLst>
              <a:ea typeface="宋体" panose="02010600030101010101" pitchFamily="2" charset="-122"/>
            </a:endParaRPr>
          </a:p>
          <a:p>
            <a:pPr>
              <a:buFont typeface="Wingdings" pitchFamily="2" charset="2"/>
              <a:buNone/>
              <a:defRPr/>
            </a:pPr>
            <a:r>
              <a:rPr lang="zh-CN" altLang="en-US" sz="2400" dirty="0">
                <a:solidFill>
                  <a:srgbClr val="FF0000"/>
                </a:solidFill>
                <a:effectLst>
                  <a:outerShdw blurRad="38100" dist="38100" dir="2700000" algn="tl">
                    <a:srgbClr val="C0C0C0"/>
                  </a:outerShdw>
                </a:effectLst>
                <a:ea typeface="宋体" panose="02010600030101010101" pitchFamily="2" charset="-122"/>
              </a:rPr>
              <a:t>国科发火[2016]</a:t>
            </a:r>
            <a:r>
              <a:rPr lang="en-US" altLang="zh-CN" sz="2400" dirty="0">
                <a:solidFill>
                  <a:srgbClr val="FF0000"/>
                </a:solidFill>
                <a:effectLst>
                  <a:outerShdw blurRad="38100" dist="38100" dir="2700000" algn="tl">
                    <a:srgbClr val="C0C0C0"/>
                  </a:outerShdw>
                </a:effectLst>
                <a:ea typeface="宋体" panose="02010600030101010101" pitchFamily="2" charset="-122"/>
              </a:rPr>
              <a:t>195</a:t>
            </a:r>
            <a:r>
              <a:rPr lang="zh-CN" altLang="en-US" sz="2400" dirty="0">
                <a:solidFill>
                  <a:srgbClr val="FF0000"/>
                </a:solidFill>
                <a:effectLst>
                  <a:outerShdw blurRad="38100" dist="38100" dir="2700000" algn="tl">
                    <a:srgbClr val="C0C0C0"/>
                  </a:outerShdw>
                </a:effectLst>
                <a:ea typeface="宋体" panose="02010600030101010101" pitchFamily="2" charset="-122"/>
              </a:rPr>
              <a:t>号</a:t>
            </a:r>
            <a:r>
              <a:rPr lang="en-US" altLang="zh-CN" sz="2400" b="1" dirty="0">
                <a:solidFill>
                  <a:srgbClr val="FF0000"/>
                </a:solidFill>
                <a:ea typeface="仿宋_GB2312" pitchFamily="49" charset="-122"/>
              </a:rPr>
              <a:t>《</a:t>
            </a:r>
            <a:r>
              <a:rPr lang="zh-CN" altLang="en-US" sz="2400" b="1" dirty="0">
                <a:solidFill>
                  <a:srgbClr val="FF0000"/>
                </a:solidFill>
                <a:ea typeface="仿宋_GB2312" pitchFamily="49" charset="-122"/>
                <a:sym typeface="Arial" panose="020B0604020202020204" pitchFamily="34" charset="0"/>
              </a:rPr>
              <a:t>高新技术企业认定管理工作指引</a:t>
            </a:r>
            <a:r>
              <a:rPr lang="en-US" altLang="zh-CN" sz="2400" b="1" dirty="0">
                <a:solidFill>
                  <a:srgbClr val="FF0000"/>
                </a:solidFill>
                <a:ea typeface="仿宋_GB2312" pitchFamily="49" charset="-122"/>
                <a:sym typeface="Arial" panose="020B0604020202020204" pitchFamily="34" charset="0"/>
              </a:rPr>
              <a:t>》</a:t>
            </a:r>
          </a:p>
          <a:p>
            <a:pPr>
              <a:buFont typeface="Wingdings" pitchFamily="2" charset="2"/>
              <a:buNone/>
              <a:defRPr/>
            </a:pPr>
            <a:endParaRPr lang="en-US" altLang="zh-CN" sz="2400" b="1" dirty="0">
              <a:solidFill>
                <a:srgbClr val="FF0000"/>
              </a:solidFill>
              <a:effectLst>
                <a:outerShdw blurRad="38100" dist="38100" dir="2700000" algn="tl">
                  <a:srgbClr val="C0C0C0"/>
                </a:outerShdw>
              </a:effectLst>
              <a:ea typeface="仿宋_GB2312" pitchFamily="49" charset="-122"/>
              <a:sym typeface="Arial" panose="020B0604020202020204" pitchFamily="34" charset="0"/>
            </a:endParaRPr>
          </a:p>
          <a:p>
            <a:pPr>
              <a:buFont typeface="Wingdings" pitchFamily="2" charset="2"/>
              <a:buNone/>
              <a:defRPr/>
            </a:pPr>
            <a:endParaRPr lang="zh-CN" altLang="en-US" sz="2400" dirty="0">
              <a:solidFill>
                <a:srgbClr val="FF0000"/>
              </a:solidFill>
              <a:effectLst>
                <a:outerShdw blurRad="38100" dist="38100" dir="2700000" algn="tl">
                  <a:srgbClr val="C0C0C0"/>
                </a:outerShdw>
              </a:effectLst>
              <a:ea typeface="宋体" panose="02010600030101010101"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zh-CN" dirty="0" smtClean="0">
                <a:ea typeface="宋体" pitchFamily="2" charset="-122"/>
              </a:rPr>
              <a:t>2016</a:t>
            </a:r>
            <a:r>
              <a:rPr lang="zh-CN" altLang="en-US" dirty="0" smtClean="0">
                <a:ea typeface="宋体" pitchFamily="2" charset="-122"/>
              </a:rPr>
              <a:t>办法出台背景</a:t>
            </a:r>
          </a:p>
        </p:txBody>
      </p:sp>
      <p:sp>
        <p:nvSpPr>
          <p:cNvPr id="19459" name="Rectangle 3"/>
          <p:cNvSpPr>
            <a:spLocks noGrp="1" noChangeArrowheads="1"/>
          </p:cNvSpPr>
          <p:nvPr>
            <p:ph type="body" idx="1"/>
          </p:nvPr>
        </p:nvSpPr>
        <p:spPr>
          <a:xfrm>
            <a:off x="304800" y="1295400"/>
            <a:ext cx="8458200" cy="4648200"/>
          </a:xfrm>
        </p:spPr>
        <p:txBody>
          <a:bodyPr/>
          <a:lstStyle/>
          <a:p>
            <a:pPr>
              <a:buFont typeface="Wingdings" pitchFamily="2" charset="2"/>
              <a:buNone/>
            </a:pPr>
            <a:r>
              <a:rPr lang="en-US" altLang="zh-CN" sz="2400" dirty="0" smtClean="0">
                <a:solidFill>
                  <a:srgbClr val="FF0000"/>
                </a:solidFill>
                <a:ea typeface="宋体" pitchFamily="2" charset="-122"/>
              </a:rPr>
              <a:t>1.</a:t>
            </a:r>
            <a:r>
              <a:rPr lang="zh-CN" altLang="en-US" sz="2400" dirty="0" smtClean="0">
                <a:solidFill>
                  <a:srgbClr val="FF0000"/>
                </a:solidFill>
                <a:ea typeface="宋体" pitchFamily="2" charset="-122"/>
              </a:rPr>
              <a:t>坚持高新导向</a:t>
            </a:r>
            <a:r>
              <a:rPr lang="zh-CN" altLang="en-US" sz="2400" dirty="0" smtClean="0">
                <a:ea typeface="宋体" pitchFamily="2" charset="-122"/>
              </a:rPr>
              <a:t>，突出支持企业创新发展的政策定位，增强科学性、规范性和可操作性。</a:t>
            </a:r>
          </a:p>
          <a:p>
            <a:pPr>
              <a:buFont typeface="Wingdings" pitchFamily="2" charset="2"/>
              <a:buNone/>
            </a:pPr>
            <a:r>
              <a:rPr lang="en-US" altLang="zh-CN" sz="2400" dirty="0" smtClean="0">
                <a:solidFill>
                  <a:srgbClr val="FF0000"/>
                </a:solidFill>
                <a:ea typeface="宋体" pitchFamily="2" charset="-122"/>
              </a:rPr>
              <a:t>2.</a:t>
            </a:r>
            <a:r>
              <a:rPr lang="zh-CN" altLang="en-US" sz="2400" dirty="0" smtClean="0">
                <a:solidFill>
                  <a:srgbClr val="FF0000"/>
                </a:solidFill>
                <a:ea typeface="宋体" pitchFamily="2" charset="-122"/>
              </a:rPr>
              <a:t>坚持与时俱进，</a:t>
            </a:r>
            <a:r>
              <a:rPr lang="zh-CN" altLang="en-US" sz="2400" dirty="0" smtClean="0">
                <a:ea typeface="宋体" pitchFamily="2" charset="-122"/>
              </a:rPr>
              <a:t>将战略性新兴产业、现代服务业和新业态纳入支持范围，同时限制落后技术。</a:t>
            </a:r>
          </a:p>
          <a:p>
            <a:pPr>
              <a:buFont typeface="Wingdings" pitchFamily="2" charset="2"/>
              <a:buNone/>
            </a:pPr>
            <a:r>
              <a:rPr lang="en-US" altLang="zh-CN" sz="2400" dirty="0" smtClean="0">
                <a:solidFill>
                  <a:srgbClr val="FF0000"/>
                </a:solidFill>
                <a:ea typeface="宋体" pitchFamily="2" charset="-122"/>
              </a:rPr>
              <a:t>3.</a:t>
            </a:r>
            <a:r>
              <a:rPr lang="zh-CN" altLang="en-US" sz="2400" dirty="0" smtClean="0">
                <a:solidFill>
                  <a:srgbClr val="FF0000"/>
                </a:solidFill>
                <a:ea typeface="宋体" pitchFamily="2" charset="-122"/>
              </a:rPr>
              <a:t>坚持扶持“双创”</a:t>
            </a:r>
            <a:r>
              <a:rPr lang="zh-CN" altLang="en-US" sz="2400" dirty="0" smtClean="0">
                <a:ea typeface="宋体" pitchFamily="2" charset="-122"/>
              </a:rPr>
              <a:t>，加大对科技型中小企业的支持力度，适当放宽对中小企业的认定条件，助力</a:t>
            </a:r>
            <a:r>
              <a:rPr lang="zh-CN" altLang="en-US" sz="2400" i="1" dirty="0" smtClean="0">
                <a:solidFill>
                  <a:srgbClr val="00B0F0"/>
                </a:solidFill>
                <a:ea typeface="宋体" pitchFamily="2" charset="-122"/>
              </a:rPr>
              <a:t>大众创业、万众创新</a:t>
            </a:r>
            <a:r>
              <a:rPr lang="zh-CN" altLang="en-US" sz="2400" dirty="0" smtClean="0">
                <a:ea typeface="宋体" pitchFamily="2" charset="-122"/>
              </a:rPr>
              <a:t>。</a:t>
            </a:r>
          </a:p>
          <a:p>
            <a:pPr>
              <a:buFont typeface="Wingdings" pitchFamily="2" charset="2"/>
              <a:buNone/>
            </a:pPr>
            <a:r>
              <a:rPr lang="en-US" altLang="zh-CN" sz="2400" dirty="0" smtClean="0">
                <a:solidFill>
                  <a:srgbClr val="FF0000"/>
                </a:solidFill>
                <a:ea typeface="宋体" pitchFamily="2" charset="-122"/>
              </a:rPr>
              <a:t>4.</a:t>
            </a:r>
            <a:r>
              <a:rPr lang="zh-CN" altLang="en-US" sz="2400" dirty="0" smtClean="0">
                <a:solidFill>
                  <a:srgbClr val="FF0000"/>
                </a:solidFill>
                <a:ea typeface="宋体" pitchFamily="2" charset="-122"/>
              </a:rPr>
              <a:t>坚持放管结合，</a:t>
            </a:r>
            <a:r>
              <a:rPr lang="zh-CN" altLang="en-US" sz="2400" dirty="0" smtClean="0">
                <a:ea typeface="宋体" pitchFamily="2" charset="-122"/>
              </a:rPr>
              <a:t>优化认定管理流程，加强后续监管，提高高新技术企业认定管理工作效率和质量</a:t>
            </a:r>
            <a:r>
              <a:rPr lang="zh-CN" altLang="en-US" dirty="0" smtClean="0">
                <a:ea typeface="宋体" pitchFamily="2" charset="-122"/>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zh-CN" altLang="en-US" dirty="0" smtClean="0">
                <a:ea typeface="宋体" pitchFamily="2" charset="-122"/>
              </a:rPr>
              <a:t>新办法主要特点</a:t>
            </a:r>
          </a:p>
        </p:txBody>
      </p:sp>
      <p:sp>
        <p:nvSpPr>
          <p:cNvPr id="20483" name="Rectangle 3"/>
          <p:cNvSpPr>
            <a:spLocks noGrp="1" noChangeArrowheads="1"/>
          </p:cNvSpPr>
          <p:nvPr>
            <p:ph sz="quarter" idx="4294967295"/>
          </p:nvPr>
        </p:nvSpPr>
        <p:spPr>
          <a:xfrm>
            <a:off x="544513" y="1143000"/>
            <a:ext cx="7989887" cy="5410200"/>
          </a:xfrm>
        </p:spPr>
        <p:txBody>
          <a:bodyPr/>
          <a:lstStyle/>
          <a:p>
            <a:pPr marL="0" indent="0" eaLnBrk="1" hangingPunct="1">
              <a:lnSpc>
                <a:spcPct val="130000"/>
              </a:lnSpc>
              <a:buFont typeface="Wingdings" pitchFamily="2" charset="2"/>
              <a:buNone/>
            </a:pPr>
            <a:r>
              <a:rPr lang="zh-CN" altLang="en-US" sz="2400" b="1" u="sng" smtClean="0">
                <a:solidFill>
                  <a:srgbClr val="FF0000"/>
                </a:solidFill>
                <a:latin typeface="宋体" pitchFamily="2" charset="-122"/>
                <a:ea typeface="宋体" pitchFamily="2" charset="-122"/>
              </a:rPr>
              <a:t>主要特点</a:t>
            </a:r>
            <a:r>
              <a:rPr lang="zh-CN" altLang="en-US" sz="2400" b="1" smtClean="0">
                <a:solidFill>
                  <a:srgbClr val="FF0000"/>
                </a:solidFill>
                <a:latin typeface="宋体" pitchFamily="2" charset="-122"/>
                <a:ea typeface="宋体" pitchFamily="2" charset="-122"/>
              </a:rPr>
              <a:t>：</a:t>
            </a:r>
          </a:p>
          <a:p>
            <a:pPr marL="0" indent="0" eaLnBrk="1" hangingPunct="1">
              <a:lnSpc>
                <a:spcPct val="130000"/>
              </a:lnSpc>
              <a:buClr>
                <a:srgbClr val="FF0000"/>
              </a:buClr>
              <a:buFontTx/>
              <a:buAutoNum type="circleNumDbPlain"/>
            </a:pPr>
            <a:r>
              <a:rPr lang="zh-CN" altLang="en-US" sz="2000" b="1" smtClean="0">
                <a:latin typeface="宋体" pitchFamily="2" charset="-122"/>
                <a:ea typeface="宋体" pitchFamily="2" charset="-122"/>
              </a:rPr>
              <a:t>知识产权标准不同：</a:t>
            </a:r>
            <a:r>
              <a:rPr lang="zh-CN" altLang="en-US" sz="2000" b="1" smtClean="0">
                <a:solidFill>
                  <a:srgbClr val="00B0F0"/>
                </a:solidFill>
                <a:latin typeface="宋体" pitchFamily="2" charset="-122"/>
                <a:ea typeface="宋体" pitchFamily="2" charset="-122"/>
              </a:rPr>
              <a:t>更加严格</a:t>
            </a:r>
          </a:p>
          <a:p>
            <a:pPr marL="0" indent="0" eaLnBrk="1" hangingPunct="1">
              <a:lnSpc>
                <a:spcPct val="130000"/>
              </a:lnSpc>
              <a:buClr>
                <a:srgbClr val="FF0000"/>
              </a:buClr>
              <a:buFontTx/>
              <a:buAutoNum type="circleNumDbPlain"/>
            </a:pPr>
            <a:r>
              <a:rPr lang="zh-CN" altLang="en-US" sz="2000" b="1" smtClean="0">
                <a:latin typeface="宋体" pitchFamily="2" charset="-122"/>
                <a:ea typeface="宋体" pitchFamily="2" charset="-122"/>
              </a:rPr>
              <a:t>高新技术领域技术标准不同：</a:t>
            </a:r>
            <a:r>
              <a:rPr lang="zh-CN" altLang="en-US" sz="2000" b="1" smtClean="0">
                <a:solidFill>
                  <a:srgbClr val="00B0F0"/>
                </a:solidFill>
                <a:latin typeface="宋体" pitchFamily="2" charset="-122"/>
                <a:ea typeface="宋体" pitchFamily="2" charset="-122"/>
              </a:rPr>
              <a:t>更加精准</a:t>
            </a:r>
          </a:p>
          <a:p>
            <a:pPr marL="0" indent="0" eaLnBrk="1" hangingPunct="1">
              <a:lnSpc>
                <a:spcPct val="130000"/>
              </a:lnSpc>
              <a:buClr>
                <a:srgbClr val="FF0000"/>
              </a:buClr>
              <a:buFontTx/>
              <a:buAutoNum type="circleNumDbPlain"/>
            </a:pPr>
            <a:r>
              <a:rPr lang="zh-CN" altLang="en-US" sz="2000" b="1" smtClean="0">
                <a:latin typeface="宋体" pitchFamily="2" charset="-122"/>
                <a:ea typeface="宋体" pitchFamily="2" charset="-122"/>
              </a:rPr>
              <a:t>科技人员标准不同：</a:t>
            </a:r>
            <a:r>
              <a:rPr lang="zh-CN" altLang="en-US" sz="2000" b="1" smtClean="0">
                <a:solidFill>
                  <a:srgbClr val="00B0F0"/>
                </a:solidFill>
                <a:latin typeface="宋体" pitchFamily="2" charset="-122"/>
                <a:ea typeface="宋体" pitchFamily="2" charset="-122"/>
              </a:rPr>
              <a:t>学历放宽</a:t>
            </a:r>
            <a:endParaRPr lang="en-US" altLang="zh-CN" sz="2000" b="1" smtClean="0">
              <a:solidFill>
                <a:srgbClr val="00B0F0"/>
              </a:solidFill>
              <a:latin typeface="宋体" pitchFamily="2" charset="-122"/>
              <a:ea typeface="宋体" pitchFamily="2" charset="-122"/>
            </a:endParaRPr>
          </a:p>
          <a:p>
            <a:pPr marL="0" indent="0" eaLnBrk="1" hangingPunct="1">
              <a:lnSpc>
                <a:spcPct val="130000"/>
              </a:lnSpc>
              <a:buClr>
                <a:srgbClr val="FF0000"/>
              </a:buClr>
              <a:buFontTx/>
              <a:buAutoNum type="circleNumDbPlain"/>
            </a:pPr>
            <a:r>
              <a:rPr lang="zh-CN" altLang="en-US" sz="2000" b="1" smtClean="0">
                <a:ea typeface="仿宋_GB2312"/>
                <a:cs typeface="仿宋_GB2312"/>
              </a:rPr>
              <a:t>研发费用标准不同：</a:t>
            </a:r>
            <a:r>
              <a:rPr lang="zh-CN" altLang="en-US" sz="2000" b="1" smtClean="0">
                <a:solidFill>
                  <a:srgbClr val="00B0F0"/>
                </a:solidFill>
                <a:ea typeface="仿宋_GB2312"/>
                <a:cs typeface="仿宋_GB2312"/>
              </a:rPr>
              <a:t>适当放宽</a:t>
            </a:r>
            <a:endParaRPr lang="en-US" altLang="zh-CN" sz="2000" b="1" smtClean="0">
              <a:solidFill>
                <a:srgbClr val="00B0F0"/>
              </a:solidFill>
              <a:ea typeface="仿宋_GB2312"/>
              <a:cs typeface="仿宋_GB2312"/>
            </a:endParaRPr>
          </a:p>
          <a:p>
            <a:pPr marL="0" indent="0" eaLnBrk="1" hangingPunct="1">
              <a:lnSpc>
                <a:spcPct val="130000"/>
              </a:lnSpc>
              <a:buClr>
                <a:srgbClr val="FF0000"/>
              </a:buClr>
              <a:buFontTx/>
              <a:buAutoNum type="circleNumDbPlain"/>
            </a:pPr>
            <a:r>
              <a:rPr lang="zh-CN" altLang="en-US" sz="2000" b="1" smtClean="0">
                <a:ea typeface="仿宋_GB2312"/>
                <a:cs typeface="仿宋_GB2312"/>
              </a:rPr>
              <a:t>产品收入标准不同：</a:t>
            </a:r>
            <a:r>
              <a:rPr lang="zh-CN" altLang="en-US" sz="2000" b="1" smtClean="0">
                <a:solidFill>
                  <a:srgbClr val="00B0F0"/>
                </a:solidFill>
                <a:ea typeface="仿宋_GB2312"/>
                <a:cs typeface="仿宋_GB2312"/>
              </a:rPr>
              <a:t>稍微降低</a:t>
            </a:r>
            <a:endParaRPr lang="en-US" altLang="zh-CN" sz="2000" b="1" smtClean="0">
              <a:solidFill>
                <a:srgbClr val="00B0F0"/>
              </a:solidFill>
              <a:ea typeface="仿宋_GB2312"/>
              <a:cs typeface="仿宋_GB2312"/>
            </a:endParaRPr>
          </a:p>
          <a:p>
            <a:pPr marL="0" indent="0" eaLnBrk="1" hangingPunct="1">
              <a:lnSpc>
                <a:spcPct val="130000"/>
              </a:lnSpc>
              <a:buClr>
                <a:srgbClr val="FF0000"/>
              </a:buClr>
              <a:buFontTx/>
              <a:buAutoNum type="circleNumDbPlain"/>
            </a:pPr>
            <a:r>
              <a:rPr lang="zh-CN" altLang="en-US" sz="2000" b="1" smtClean="0">
                <a:ea typeface="仿宋_GB2312"/>
                <a:cs typeface="仿宋_GB2312"/>
              </a:rPr>
              <a:t>安全、质量和环保合法性标准不同：</a:t>
            </a:r>
            <a:r>
              <a:rPr lang="zh-CN" altLang="en-US" sz="2000" b="1" smtClean="0">
                <a:solidFill>
                  <a:srgbClr val="00B0F0"/>
                </a:solidFill>
                <a:ea typeface="仿宋_GB2312"/>
                <a:cs typeface="仿宋_GB2312"/>
              </a:rPr>
              <a:t>不得违法</a:t>
            </a:r>
            <a:endParaRPr lang="en-US" altLang="zh-CN" sz="2000" b="1" smtClean="0">
              <a:solidFill>
                <a:srgbClr val="00B0F0"/>
              </a:solidFill>
              <a:ea typeface="仿宋_GB2312"/>
              <a:cs typeface="仿宋_GB2312"/>
            </a:endParaRPr>
          </a:p>
          <a:p>
            <a:pPr marL="0" indent="0" eaLnBrk="1" hangingPunct="1">
              <a:lnSpc>
                <a:spcPct val="130000"/>
              </a:lnSpc>
              <a:buClr>
                <a:srgbClr val="FF0000"/>
              </a:buClr>
              <a:buFontTx/>
              <a:buAutoNum type="circleNumDbPlain"/>
            </a:pPr>
            <a:r>
              <a:rPr lang="zh-CN" altLang="en-US" sz="2000" b="1" smtClean="0">
                <a:ea typeface="仿宋_GB2312"/>
                <a:cs typeface="仿宋_GB2312"/>
              </a:rPr>
              <a:t>高新技术领域不同：</a:t>
            </a:r>
            <a:r>
              <a:rPr lang="zh-CN" altLang="en-US" sz="2000" b="1" smtClean="0">
                <a:solidFill>
                  <a:srgbClr val="00B0F0"/>
                </a:solidFill>
                <a:ea typeface="仿宋_GB2312"/>
                <a:cs typeface="仿宋_GB2312"/>
              </a:rPr>
              <a:t>有所调整</a:t>
            </a:r>
            <a:endParaRPr lang="en-US" altLang="zh-CN" sz="2000" b="1" smtClean="0">
              <a:solidFill>
                <a:srgbClr val="00B0F0"/>
              </a:solidFill>
              <a:ea typeface="仿宋_GB2312"/>
              <a:cs typeface="仿宋_GB2312"/>
            </a:endParaRPr>
          </a:p>
          <a:p>
            <a:pPr marL="0" indent="0" eaLnBrk="1" hangingPunct="1">
              <a:lnSpc>
                <a:spcPct val="130000"/>
              </a:lnSpc>
              <a:buClr>
                <a:srgbClr val="FF0000"/>
              </a:buClr>
              <a:buFontTx/>
              <a:buAutoNum type="circleNumDbPlain"/>
            </a:pPr>
            <a:r>
              <a:rPr lang="zh-CN" altLang="en-US" sz="2000" b="1" smtClean="0">
                <a:ea typeface="仿宋_GB2312"/>
                <a:cs typeface="仿宋_GB2312"/>
              </a:rPr>
              <a:t>综合指标不同</a:t>
            </a:r>
            <a:r>
              <a:rPr lang="zh-CN" altLang="en-US" sz="2000" b="1" smtClean="0">
                <a:solidFill>
                  <a:srgbClr val="00B0F0"/>
                </a:solidFill>
                <a:ea typeface="仿宋_GB2312"/>
                <a:cs typeface="仿宋_GB2312"/>
              </a:rPr>
              <a:t>：更加明细</a:t>
            </a:r>
          </a:p>
          <a:p>
            <a:pPr marL="0" indent="0" eaLnBrk="1" hangingPunct="1">
              <a:lnSpc>
                <a:spcPct val="130000"/>
              </a:lnSpc>
              <a:buFont typeface="Wingdings" pitchFamily="2" charset="2"/>
              <a:buAutoNum type="circleNumDbPlain"/>
            </a:pPr>
            <a:endParaRPr lang="zh-CN" altLang="en-US" sz="2000" b="1" smtClean="0">
              <a:solidFill>
                <a:srgbClr val="FF0000"/>
              </a:solidFill>
              <a:ea typeface="仿宋_GB2312"/>
              <a:cs typeface="仿宋_GB2312"/>
            </a:endParaRPr>
          </a:p>
          <a:p>
            <a:pPr marL="0" indent="0" eaLnBrk="1" hangingPunct="1">
              <a:lnSpc>
                <a:spcPct val="130000"/>
              </a:lnSpc>
              <a:buFont typeface="Wingdings" pitchFamily="2" charset="2"/>
              <a:buAutoNum type="circleNumDbPlain"/>
            </a:pPr>
            <a:endParaRPr lang="zh-CN" altLang="en-US" sz="2000" b="1" u="sng" smtClean="0">
              <a:solidFill>
                <a:srgbClr val="FF0000"/>
              </a:solidFill>
              <a:latin typeface="宋体" pitchFamily="2" charset="-122"/>
              <a:ea typeface="宋体" pitchFamily="2" charset="-122"/>
            </a:endParaRPr>
          </a:p>
          <a:p>
            <a:pPr marL="0" indent="0" eaLnBrk="1" hangingPunct="1">
              <a:lnSpc>
                <a:spcPct val="50000"/>
              </a:lnSpc>
              <a:buFont typeface="Wingdings" pitchFamily="2" charset="2"/>
              <a:buNone/>
            </a:pPr>
            <a:r>
              <a:rPr lang="zh-CN" altLang="en-US" sz="500" b="1" smtClean="0">
                <a:latin typeface="仿宋_GB2312"/>
                <a:ea typeface="仿宋_GB2312"/>
                <a:cs typeface="仿宋_GB2312"/>
              </a:rPr>
              <a:t> </a:t>
            </a:r>
          </a:p>
          <a:p>
            <a:pPr marL="0" indent="0" eaLnBrk="1" hangingPunct="1">
              <a:lnSpc>
                <a:spcPct val="50000"/>
              </a:lnSpc>
            </a:pPr>
            <a:endParaRPr lang="en-US" altLang="zh-CN" sz="500" b="1" smtClean="0">
              <a:latin typeface="仿宋_GB2312"/>
              <a:ea typeface="仿宋_GB2312"/>
              <a:cs typeface="仿宋_GB231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p:txBody>
          <a:bodyPr/>
          <a:lstStyle/>
          <a:p>
            <a:r>
              <a:rPr lang="zh-CN" altLang="en-US" dirty="0" smtClean="0">
                <a:ea typeface="宋体" pitchFamily="2" charset="-122"/>
              </a:rPr>
              <a:t>高企认定的意义</a:t>
            </a:r>
          </a:p>
        </p:txBody>
      </p:sp>
      <p:sp>
        <p:nvSpPr>
          <p:cNvPr id="21507" name="内容占位符 2"/>
          <p:cNvSpPr>
            <a:spLocks noGrp="1"/>
          </p:cNvSpPr>
          <p:nvPr>
            <p:ph idx="1"/>
          </p:nvPr>
        </p:nvSpPr>
        <p:spPr/>
        <p:txBody>
          <a:bodyPr/>
          <a:lstStyle/>
          <a:p>
            <a:pPr>
              <a:buFont typeface="Wingdings" pitchFamily="2" charset="2"/>
              <a:buNone/>
            </a:pPr>
            <a:r>
              <a:rPr lang="en-US" altLang="zh-CN" dirty="0" smtClean="0">
                <a:latin typeface="宋体" pitchFamily="2" charset="-122"/>
                <a:ea typeface="宋体" pitchFamily="2" charset="-122"/>
              </a:rPr>
              <a:t>1</a:t>
            </a:r>
            <a:r>
              <a:rPr lang="zh-CN" altLang="zh-CN" dirty="0" smtClean="0">
                <a:latin typeface="宋体" pitchFamily="2" charset="-122"/>
                <a:ea typeface="宋体" pitchFamily="2" charset="-122"/>
              </a:rPr>
              <a:t>、</a:t>
            </a:r>
            <a:r>
              <a:rPr lang="zh-CN" altLang="en-US" b="1" dirty="0" smtClean="0">
                <a:latin typeface="宋体" pitchFamily="2" charset="-122"/>
                <a:ea typeface="宋体" pitchFamily="2" charset="-122"/>
              </a:rPr>
              <a:t>税收优惠</a:t>
            </a:r>
            <a:endParaRPr lang="zh-CN" altLang="zh-CN" b="1" dirty="0" smtClean="0">
              <a:latin typeface="宋体" pitchFamily="2" charset="-122"/>
              <a:ea typeface="宋体" pitchFamily="2" charset="-122"/>
            </a:endParaRPr>
          </a:p>
          <a:p>
            <a:pPr>
              <a:buFont typeface="Wingdings" pitchFamily="2" charset="2"/>
              <a:buNone/>
            </a:pPr>
            <a:r>
              <a:rPr lang="zh-CN" altLang="en-US" dirty="0" smtClean="0">
                <a:latin typeface="宋体" pitchFamily="2" charset="-122"/>
                <a:ea typeface="宋体" pitchFamily="2" charset="-122"/>
              </a:rPr>
              <a:t>   企业所得税税率由</a:t>
            </a:r>
            <a:r>
              <a:rPr lang="en-US" altLang="zh-CN" dirty="0" smtClean="0">
                <a:latin typeface="宋体" pitchFamily="2" charset="-122"/>
                <a:ea typeface="宋体" pitchFamily="2" charset="-122"/>
              </a:rPr>
              <a:t>25%</a:t>
            </a:r>
            <a:r>
              <a:rPr lang="zh-CN" altLang="en-US" dirty="0" smtClean="0">
                <a:latin typeface="宋体" pitchFamily="2" charset="-122"/>
                <a:ea typeface="宋体" pitchFamily="2" charset="-122"/>
              </a:rPr>
              <a:t>降低为</a:t>
            </a:r>
            <a:r>
              <a:rPr lang="en-US" altLang="zh-CN" dirty="0" smtClean="0">
                <a:latin typeface="宋体" pitchFamily="2" charset="-122"/>
                <a:ea typeface="宋体" pitchFamily="2" charset="-122"/>
              </a:rPr>
              <a:t>15%</a:t>
            </a:r>
            <a:endParaRPr lang="zh-CN" altLang="en-US" dirty="0" smtClean="0">
              <a:latin typeface="宋体" pitchFamily="2" charset="-122"/>
              <a:ea typeface="宋体" pitchFamily="2" charset="-122"/>
            </a:endParaRPr>
          </a:p>
          <a:p>
            <a:pPr>
              <a:buFont typeface="Wingdings" pitchFamily="2" charset="2"/>
              <a:buNone/>
            </a:pPr>
            <a:endParaRPr lang="en-US" altLang="zh-CN" dirty="0" smtClean="0">
              <a:latin typeface="宋体" pitchFamily="2" charset="-122"/>
              <a:ea typeface="宋体" pitchFamily="2" charset="-122"/>
            </a:endParaRPr>
          </a:p>
          <a:p>
            <a:pPr>
              <a:buFont typeface="Wingdings" pitchFamily="2" charset="2"/>
              <a:buNone/>
            </a:pPr>
            <a:endParaRPr lang="en-US" altLang="zh-CN" dirty="0" smtClean="0">
              <a:latin typeface="宋体" pitchFamily="2" charset="-122"/>
              <a:ea typeface="宋体" pitchFamily="2" charset="-122"/>
            </a:endParaRPr>
          </a:p>
        </p:txBody>
      </p:sp>
      <p:sp>
        <p:nvSpPr>
          <p:cNvPr id="21508" name="AutoShape 6" descr="u=3821675479,304659509&amp;fm=21&amp;gp=0"/>
          <p:cNvSpPr>
            <a:spLocks noChangeAspect="1" noChangeArrowheads="1"/>
          </p:cNvSpPr>
          <p:nvPr/>
        </p:nvSpPr>
        <p:spPr bwMode="auto">
          <a:xfrm>
            <a:off x="4252913" y="46038"/>
            <a:ext cx="304800" cy="304800"/>
          </a:xfrm>
          <a:prstGeom prst="rect">
            <a:avLst/>
          </a:prstGeom>
          <a:noFill/>
          <a:ln w="9525">
            <a:noFill/>
            <a:miter lim="800000"/>
            <a:headEnd/>
            <a:tailEnd/>
          </a:ln>
        </p:spPr>
        <p:txBody>
          <a:bodyPr/>
          <a:lstStyle/>
          <a:p>
            <a:pPr algn="ctr" eaLnBrk="1" hangingPunct="1"/>
            <a:endParaRPr lang="zh-CN" altLang="en-US">
              <a:ea typeface="宋体" pitchFamily="2" charset="-122"/>
            </a:endParaRPr>
          </a:p>
        </p:txBody>
      </p:sp>
      <p:sp>
        <p:nvSpPr>
          <p:cNvPr id="21509" name="AutoShape 8" descr="u=3821675479,304659509&amp;fm=21&amp;gp=0"/>
          <p:cNvSpPr>
            <a:spLocks noChangeAspect="1" noChangeArrowheads="1"/>
          </p:cNvSpPr>
          <p:nvPr/>
        </p:nvSpPr>
        <p:spPr bwMode="auto">
          <a:xfrm>
            <a:off x="4252913" y="46038"/>
            <a:ext cx="304800" cy="304800"/>
          </a:xfrm>
          <a:prstGeom prst="rect">
            <a:avLst/>
          </a:prstGeom>
          <a:noFill/>
          <a:ln w="9525">
            <a:noFill/>
            <a:miter lim="800000"/>
            <a:headEnd/>
            <a:tailEnd/>
          </a:ln>
        </p:spPr>
        <p:txBody>
          <a:bodyPr/>
          <a:lstStyle/>
          <a:p>
            <a:pPr algn="ctr" eaLnBrk="1" hangingPunct="1"/>
            <a:endParaRPr lang="zh-CN" altLang="en-US">
              <a:ea typeface="宋体" pitchFamily="2" charset="-122"/>
            </a:endParaRPr>
          </a:p>
        </p:txBody>
      </p:sp>
      <p:sp>
        <p:nvSpPr>
          <p:cNvPr id="21510" name="AutoShape 10" descr="u=1271402715,2309612865&amp;fm=21&amp;gp=0"/>
          <p:cNvSpPr>
            <a:spLocks noChangeAspect="1" noChangeArrowheads="1"/>
          </p:cNvSpPr>
          <p:nvPr/>
        </p:nvSpPr>
        <p:spPr bwMode="auto">
          <a:xfrm>
            <a:off x="4252913" y="46038"/>
            <a:ext cx="304800" cy="304800"/>
          </a:xfrm>
          <a:prstGeom prst="rect">
            <a:avLst/>
          </a:prstGeom>
          <a:noFill/>
          <a:ln w="9525">
            <a:noFill/>
            <a:miter lim="800000"/>
            <a:headEnd/>
            <a:tailEnd/>
          </a:ln>
        </p:spPr>
        <p:txBody>
          <a:bodyPr/>
          <a:lstStyle/>
          <a:p>
            <a:pPr algn="ctr" eaLnBrk="1" hangingPunct="1"/>
            <a:endParaRPr lang="zh-CN" altLang="en-US">
              <a:ea typeface="宋体" pitchFamily="2" charset="-122"/>
            </a:endParaRPr>
          </a:p>
        </p:txBody>
      </p:sp>
      <p:pic>
        <p:nvPicPr>
          <p:cNvPr id="21511" name="Picture 12" descr="减税"/>
          <p:cNvPicPr>
            <a:picLocks noChangeAspect="1" noChangeArrowheads="1"/>
          </p:cNvPicPr>
          <p:nvPr/>
        </p:nvPicPr>
        <p:blipFill>
          <a:blip r:embed="rId2"/>
          <a:srcRect/>
          <a:stretch>
            <a:fillRect/>
          </a:stretch>
        </p:blipFill>
        <p:spPr bwMode="auto">
          <a:xfrm>
            <a:off x="2286000" y="2514600"/>
            <a:ext cx="48768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p:txBody>
          <a:bodyPr/>
          <a:lstStyle/>
          <a:p>
            <a:r>
              <a:rPr lang="zh-CN" altLang="en-US" dirty="0" smtClean="0">
                <a:ea typeface="宋体" pitchFamily="2" charset="-122"/>
              </a:rPr>
              <a:t>高企认定的意义</a:t>
            </a:r>
          </a:p>
        </p:txBody>
      </p:sp>
      <p:sp>
        <p:nvSpPr>
          <p:cNvPr id="18435" name="内容占位符 2"/>
          <p:cNvSpPr>
            <a:spLocks noGrp="1"/>
          </p:cNvSpPr>
          <p:nvPr>
            <p:ph idx="1"/>
          </p:nvPr>
        </p:nvSpPr>
        <p:spPr/>
        <p:txBody>
          <a:bodyPr/>
          <a:lstStyle/>
          <a:p>
            <a:pPr>
              <a:buFont typeface="Wingdings" pitchFamily="2" charset="2"/>
              <a:buNone/>
              <a:defRPr/>
            </a:pPr>
            <a:r>
              <a:rPr lang="zh-CN" altLang="en-US" dirty="0">
                <a:latin typeface="宋体" panose="02010600030101010101" pitchFamily="2" charset="-122"/>
                <a:ea typeface="宋体" panose="02010600030101010101" pitchFamily="2" charset="-122"/>
              </a:rPr>
              <a:t>2</a:t>
            </a:r>
            <a:r>
              <a:rPr lang="zh-CN" altLang="zh-CN"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政策扶持</a:t>
            </a:r>
            <a:endParaRPr lang="zh-CN" altLang="zh-CN" b="1" dirty="0">
              <a:latin typeface="宋体" panose="02010600030101010101" pitchFamily="2" charset="-122"/>
              <a:ea typeface="宋体" panose="02010600030101010101" pitchFamily="2" charset="-122"/>
            </a:endParaRPr>
          </a:p>
          <a:p>
            <a:pPr indent="0" eaLnBrk="1" hangingPunct="1">
              <a:spcBef>
                <a:spcPct val="0"/>
              </a:spcBef>
              <a:buClrTx/>
              <a:buFont typeface="Wingdings" pitchFamily="2" charset="2"/>
              <a:buChar char="u"/>
              <a:defRPr/>
            </a:pPr>
            <a:r>
              <a:rPr lang="zh-CN" altLang="en-US" dirty="0">
                <a:ea typeface="宋体" panose="02010600030101010101" pitchFamily="2" charset="-122"/>
              </a:rPr>
              <a:t>  是获得众多国家、省市级</a:t>
            </a:r>
            <a:r>
              <a:rPr lang="zh-CN" altLang="en-US" dirty="0" smtClean="0">
                <a:ea typeface="宋体" panose="02010600030101010101" pitchFamily="2" charset="-122"/>
              </a:rPr>
              <a:t>创新计划，</a:t>
            </a:r>
            <a:r>
              <a:rPr lang="zh-CN" altLang="en-US" dirty="0">
                <a:ea typeface="宋体" panose="02010600030101010101" pitchFamily="2" charset="-122"/>
              </a:rPr>
              <a:t>产业化资金等政府补助的一个基本门槛</a:t>
            </a:r>
            <a:r>
              <a:rPr lang="zh-CN" altLang="zh-CN" dirty="0">
                <a:ea typeface="宋体" panose="02010600030101010101" pitchFamily="2" charset="-122"/>
              </a:rPr>
              <a:t>；</a:t>
            </a:r>
            <a:r>
              <a:rPr lang="en-US" altLang="zh-CN" dirty="0">
                <a:latin typeface="宋体" panose="02010600030101010101" pitchFamily="2" charset="-122"/>
                <a:ea typeface="宋体" panose="02010600030101010101" pitchFamily="2" charset="-122"/>
              </a:rPr>
              <a:t> </a:t>
            </a:r>
          </a:p>
          <a:p>
            <a:pPr indent="0" eaLnBrk="1" hangingPunct="1">
              <a:spcBef>
                <a:spcPct val="0"/>
              </a:spcBef>
              <a:buClrTx/>
              <a:buFont typeface="Wingdings" pitchFamily="2" charset="2"/>
              <a:buChar char="u"/>
              <a:defRPr/>
            </a:pPr>
            <a:r>
              <a:rPr lang="zh-CN" altLang="en-US" dirty="0">
                <a:latin typeface="宋体" panose="02010600030101010101" pitchFamily="2" charset="-122"/>
                <a:ea typeface="宋体" panose="02010600030101010101" pitchFamily="2" charset="-122"/>
              </a:rPr>
              <a:t> 各地政府补贴、银行贷款、土地政策落实对象。</a:t>
            </a:r>
            <a:endParaRPr lang="zh-CN" altLang="zh-CN" dirty="0">
              <a:latin typeface="宋体" panose="02010600030101010101" pitchFamily="2" charset="-122"/>
              <a:ea typeface="宋体" panose="02010600030101010101" pitchFamily="2" charset="-122"/>
            </a:endParaRPr>
          </a:p>
          <a:p>
            <a:pPr>
              <a:buFont typeface="Wingdings" pitchFamily="2" charset="2"/>
              <a:buNone/>
              <a:defRPr/>
            </a:pPr>
            <a:endParaRPr lang="zh-CN" altLang="zh-CN" dirty="0">
              <a:latin typeface="宋体" panose="02010600030101010101" pitchFamily="2" charset="-122"/>
              <a:ea typeface="宋体" panose="02010600030101010101" pitchFamily="2" charset="-122"/>
            </a:endParaRPr>
          </a:p>
          <a:p>
            <a:pPr>
              <a:defRPr/>
            </a:pPr>
            <a:endParaRPr lang="zh-CN" altLang="en-US" dirty="0">
              <a:latin typeface="宋体" panose="02010600030101010101" pitchFamily="2" charset="-122"/>
              <a:ea typeface="宋体" panose="02010600030101010101" pitchFamily="2" charset="-122"/>
            </a:endParaRPr>
          </a:p>
        </p:txBody>
      </p:sp>
      <p:pic>
        <p:nvPicPr>
          <p:cNvPr id="22532" name="Picture 5" descr="创新基金"/>
          <p:cNvPicPr>
            <a:picLocks noChangeAspect="1" noChangeArrowheads="1"/>
          </p:cNvPicPr>
          <p:nvPr/>
        </p:nvPicPr>
        <p:blipFill>
          <a:blip r:embed="rId2"/>
          <a:srcRect/>
          <a:stretch>
            <a:fillRect/>
          </a:stretch>
        </p:blipFill>
        <p:spPr bwMode="auto">
          <a:xfrm>
            <a:off x="2171700" y="3255963"/>
            <a:ext cx="4800600" cy="3297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ample">
  <a:themeElements>
    <a:clrScheme name="sample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sampl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ample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sample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ample">
  <a:themeElements>
    <a:clrScheme name="sample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sampl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ample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sample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2750</TotalTime>
  <Words>3003</Words>
  <Application>Microsoft Office PowerPoint</Application>
  <PresentationFormat>全屏显示(4:3)</PresentationFormat>
  <Paragraphs>307</Paragraphs>
  <Slides>46</Slides>
  <Notes>21</Notes>
  <HiddenSlides>0</HiddenSlides>
  <MMClips>0</MMClips>
  <ScaleCrop>false</ScaleCrop>
  <HeadingPairs>
    <vt:vector size="4" baseType="variant">
      <vt:variant>
        <vt:lpstr>主题</vt:lpstr>
      </vt:variant>
      <vt:variant>
        <vt:i4>2</vt:i4>
      </vt:variant>
      <vt:variant>
        <vt:lpstr>幻灯片标题</vt:lpstr>
      </vt:variant>
      <vt:variant>
        <vt:i4>46</vt:i4>
      </vt:variant>
    </vt:vector>
  </HeadingPairs>
  <TitlesOfParts>
    <vt:vector size="48" baseType="lpstr">
      <vt:lpstr>sample</vt:lpstr>
      <vt:lpstr>1_sample</vt:lpstr>
      <vt:lpstr>高新技术企业认定管理  政策解读与申报要点分析</vt:lpstr>
      <vt:lpstr>主要内容</vt:lpstr>
      <vt:lpstr>主要内容</vt:lpstr>
      <vt:lpstr>幻灯片 4</vt:lpstr>
      <vt:lpstr>高企认定政策依据</vt:lpstr>
      <vt:lpstr>2016办法出台背景</vt:lpstr>
      <vt:lpstr>新办法主要特点</vt:lpstr>
      <vt:lpstr>高企认定的意义</vt:lpstr>
      <vt:lpstr>高企认定的意义</vt:lpstr>
      <vt:lpstr>高企认定的意义</vt:lpstr>
      <vt:lpstr>高企认定的意义</vt:lpstr>
      <vt:lpstr>高企认定的意义</vt:lpstr>
      <vt:lpstr>主要内容</vt:lpstr>
      <vt:lpstr>认定条件</vt:lpstr>
      <vt:lpstr>一、年限</vt:lpstr>
      <vt:lpstr>二、知识产权</vt:lpstr>
      <vt:lpstr>二、知识产权</vt:lpstr>
      <vt:lpstr>三、科技人员</vt:lpstr>
      <vt:lpstr>四、研究开发费用</vt:lpstr>
      <vt:lpstr>四、研究开发费用</vt:lpstr>
      <vt:lpstr>五、主要产品（服务）</vt:lpstr>
      <vt:lpstr>六、高新技术产品（服务）</vt:lpstr>
      <vt:lpstr>七、企业创新能力评价</vt:lpstr>
      <vt:lpstr>七、企业创新能力评价</vt:lpstr>
      <vt:lpstr>七、企业创新能力评价</vt:lpstr>
      <vt:lpstr>七、企业创新能力评价</vt:lpstr>
      <vt:lpstr>七、企业创新能力评价</vt:lpstr>
      <vt:lpstr>幻灯片 28</vt:lpstr>
      <vt:lpstr>幻灯片 29</vt:lpstr>
      <vt:lpstr>幻灯片 30</vt:lpstr>
      <vt:lpstr>幻灯片 31</vt:lpstr>
      <vt:lpstr>主要内容</vt:lpstr>
      <vt:lpstr>幻灯片 33</vt:lpstr>
      <vt:lpstr>幻灯片 34</vt:lpstr>
      <vt:lpstr>幻灯片 35</vt:lpstr>
      <vt:lpstr>主要内容</vt:lpstr>
      <vt:lpstr>幻灯片 37</vt:lpstr>
      <vt:lpstr>10条便利化举措 </vt:lpstr>
      <vt:lpstr>幻灯片 39</vt:lpstr>
      <vt:lpstr>全国高新技术企业总量情况</vt:lpstr>
      <vt:lpstr>幻灯片 41</vt:lpstr>
      <vt:lpstr>幻灯片 42</vt:lpstr>
      <vt:lpstr>幻灯片 43</vt:lpstr>
      <vt:lpstr>幻灯片 44</vt:lpstr>
      <vt:lpstr>幻灯片 45</vt:lpstr>
      <vt:lpstr>幻灯片 46</vt:lpstr>
    </vt:vector>
  </TitlesOfParts>
  <Company>Guilddesign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Sung Ha, Park</dc:creator>
  <cp:lastModifiedBy>zhangyq</cp:lastModifiedBy>
  <cp:revision>267</cp:revision>
  <dcterms:created xsi:type="dcterms:W3CDTF">2004-08-26T06:30:40Z</dcterms:created>
  <dcterms:modified xsi:type="dcterms:W3CDTF">2020-07-01T06:07:02Z</dcterms:modified>
</cp:coreProperties>
</file>